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3.xml" ContentType="application/vnd.openxmlformats-officedocument.theme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4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media/image19.jpg" ContentType="image/jpg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omments/modernComment_65E_C25A6693.xml" ContentType="application/vnd.ms-powerpoint.comments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media/image54.jpg" ContentType="image/jpg"/>
  <Override PartName="/ppt/media/image55.jpg" ContentType="image/jpg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comments/modernComment_698_34BFBB46.xml" ContentType="application/vnd.ms-powerpoint.comments+xml"/>
  <Override PartName="/ppt/notesSlides/notesSlide25.xml" ContentType="application/vnd.openxmlformats-officedocument.presentationml.notesSlide+xml"/>
  <Override PartName="/ppt/comments/modernComment_6C7_3DC620D9.xml" ContentType="application/vnd.ms-powerpoint.comments+xml"/>
  <Override PartName="/ppt/notesSlides/notesSlide26.xml" ContentType="application/vnd.openxmlformats-officedocument.presentationml.notesSlide+xml"/>
  <Override PartName="/ppt/comments/modernComment_6C8_669F0494.xml" ContentType="application/vnd.ms-powerpoint.comments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4" r:id="rId1"/>
    <p:sldMasterId id="2147483686" r:id="rId2"/>
    <p:sldMasterId id="2147483701" r:id="rId3"/>
    <p:sldMasterId id="2147483712" r:id="rId4"/>
    <p:sldMasterId id="2147483742" r:id="rId5"/>
  </p:sldMasterIdLst>
  <p:notesMasterIdLst>
    <p:notesMasterId r:id="rId99"/>
  </p:notesMasterIdLst>
  <p:sldIdLst>
    <p:sldId id="1649" r:id="rId6"/>
    <p:sldId id="1705" r:id="rId7"/>
    <p:sldId id="1710" r:id="rId8"/>
    <p:sldId id="1712" r:id="rId9"/>
    <p:sldId id="1632" r:id="rId10"/>
    <p:sldId id="1723" r:id="rId11"/>
    <p:sldId id="1648" r:id="rId12"/>
    <p:sldId id="1719" r:id="rId13"/>
    <p:sldId id="584" r:id="rId14"/>
    <p:sldId id="585" r:id="rId15"/>
    <p:sldId id="586" r:id="rId16"/>
    <p:sldId id="587" r:id="rId17"/>
    <p:sldId id="1629" r:id="rId18"/>
    <p:sldId id="588" r:id="rId19"/>
    <p:sldId id="591" r:id="rId20"/>
    <p:sldId id="592" r:id="rId21"/>
    <p:sldId id="1634" r:id="rId22"/>
    <p:sldId id="1704" r:id="rId23"/>
    <p:sldId id="1635" r:id="rId24"/>
    <p:sldId id="1722" r:id="rId25"/>
    <p:sldId id="1637" r:id="rId26"/>
    <p:sldId id="1636" r:id="rId27"/>
    <p:sldId id="1664" r:id="rId28"/>
    <p:sldId id="1573" r:id="rId29"/>
    <p:sldId id="1574" r:id="rId30"/>
    <p:sldId id="1665" r:id="rId31"/>
    <p:sldId id="1638" r:id="rId32"/>
    <p:sldId id="1721" r:id="rId33"/>
    <p:sldId id="1720" r:id="rId34"/>
    <p:sldId id="1639" r:id="rId35"/>
    <p:sldId id="1737" r:id="rId36"/>
    <p:sldId id="1724" r:id="rId37"/>
    <p:sldId id="1666" r:id="rId38"/>
    <p:sldId id="1668" r:id="rId39"/>
    <p:sldId id="594" r:id="rId40"/>
    <p:sldId id="1579" r:id="rId41"/>
    <p:sldId id="1670" r:id="rId42"/>
    <p:sldId id="1671" r:id="rId43"/>
    <p:sldId id="1669" r:id="rId44"/>
    <p:sldId id="1690" r:id="rId45"/>
    <p:sldId id="1566" r:id="rId46"/>
    <p:sldId id="1739" r:id="rId47"/>
    <p:sldId id="1582" r:id="rId48"/>
    <p:sldId id="1585" r:id="rId49"/>
    <p:sldId id="1586" r:id="rId50"/>
    <p:sldId id="1587" r:id="rId51"/>
    <p:sldId id="1588" r:id="rId52"/>
    <p:sldId id="1726" r:id="rId53"/>
    <p:sldId id="1640" r:id="rId54"/>
    <p:sldId id="1641" r:id="rId55"/>
    <p:sldId id="1643" r:id="rId56"/>
    <p:sldId id="1673" r:id="rId57"/>
    <p:sldId id="1660" r:id="rId58"/>
    <p:sldId id="1725" r:id="rId59"/>
    <p:sldId id="1674" r:id="rId60"/>
    <p:sldId id="1630" r:id="rId61"/>
    <p:sldId id="1717" r:id="rId62"/>
    <p:sldId id="1741" r:id="rId63"/>
    <p:sldId id="1676" r:id="rId64"/>
    <p:sldId id="392" r:id="rId65"/>
    <p:sldId id="1727" r:id="rId66"/>
    <p:sldId id="1728" r:id="rId67"/>
    <p:sldId id="1729" r:id="rId68"/>
    <p:sldId id="1677" r:id="rId69"/>
    <p:sldId id="1567" r:id="rId70"/>
    <p:sldId id="1679" r:id="rId71"/>
    <p:sldId id="1681" r:id="rId72"/>
    <p:sldId id="1680" r:id="rId73"/>
    <p:sldId id="1400" r:id="rId74"/>
    <p:sldId id="1682" r:id="rId75"/>
    <p:sldId id="1685" r:id="rId76"/>
    <p:sldId id="1684" r:id="rId77"/>
    <p:sldId id="1686" r:id="rId78"/>
    <p:sldId id="1740" r:id="rId79"/>
    <p:sldId id="1687" r:id="rId80"/>
    <p:sldId id="1733" r:id="rId81"/>
    <p:sldId id="1734" r:id="rId82"/>
    <p:sldId id="1570" r:id="rId83"/>
    <p:sldId id="1688" r:id="rId84"/>
    <p:sldId id="1735" r:id="rId85"/>
    <p:sldId id="1736" r:id="rId86"/>
    <p:sldId id="1689" r:id="rId87"/>
    <p:sldId id="1691" r:id="rId88"/>
    <p:sldId id="1692" r:id="rId89"/>
    <p:sldId id="1693" r:id="rId90"/>
    <p:sldId id="1718" r:id="rId91"/>
    <p:sldId id="1738" r:id="rId92"/>
    <p:sldId id="1696" r:id="rId93"/>
    <p:sldId id="1319" r:id="rId94"/>
    <p:sldId id="1336" r:id="rId95"/>
    <p:sldId id="1337" r:id="rId96"/>
    <p:sldId id="1716" r:id="rId97"/>
    <p:sldId id="1595" r:id="rId98"/>
  </p:sldIdLst>
  <p:sldSz cx="9144000" cy="5143500" type="screen16x9"/>
  <p:notesSz cx="6858000" cy="9144000"/>
  <p:embeddedFontLst>
    <p:embeddedFont>
      <p:font typeface="Cambria Math" panose="02040503050406030204" pitchFamily="18" charset="0"/>
      <p:regular r:id="rId100"/>
    </p:embeddedFont>
    <p:embeddedFont>
      <p:font typeface="Consolas" panose="020B0609020204030204" pitchFamily="49" charset="0"/>
      <p:regular r:id="rId101"/>
      <p:bold r:id="rId102"/>
      <p:italic r:id="rId103"/>
      <p:boldItalic r:id="rId104"/>
    </p:embeddedFont>
    <p:embeddedFont>
      <p:font typeface="Corbel" panose="020B0503020204020204" pitchFamily="34" charset="0"/>
      <p:regular r:id="rId105"/>
      <p:bold r:id="rId106"/>
      <p:italic r:id="rId107"/>
      <p:boldItalic r:id="rId108"/>
    </p:embeddedFont>
    <p:embeddedFont>
      <p:font typeface="Merriweather Sans" pitchFamily="2" charset="77"/>
      <p:regular r:id="rId109"/>
      <p:bold r:id="rId110"/>
      <p:italic r:id="rId111"/>
      <p:boldItalic r:id="rId112"/>
    </p:embeddedFont>
    <p:embeddedFont>
      <p:font typeface="Roboto" panose="02000000000000000000" pitchFamily="2" charset="0"/>
      <p:regular r:id="rId113"/>
      <p:bold r:id="rId114"/>
      <p:italic r:id="rId115"/>
      <p:boldItalic r:id="rId116"/>
    </p:embeddedFont>
    <p:embeddedFont>
      <p:font typeface="Source Sans Pro" panose="020B0503030403020204" pitchFamily="34" charset="0"/>
      <p:regular r:id="rId117"/>
      <p:bold r:id="rId118"/>
      <p:italic r:id="rId119"/>
      <p:boldItalic r:id="rId120"/>
    </p:embeddedFont>
    <p:embeddedFont>
      <p:font typeface="Source Serif Pro" panose="02040603050405020204" pitchFamily="18" charset="0"/>
      <p:regular r:id="rId121"/>
      <p:bold r:id="rId122"/>
      <p:italic r:id="rId123"/>
      <p:boldItalic r:id="rId124"/>
    </p:embeddedFont>
    <p:embeddedFont>
      <p:font typeface="Tahoma" panose="020B0604030504040204" pitchFamily="34" charset="0"/>
      <p:regular r:id="rId125"/>
      <p:bold r:id="rId126"/>
    </p:embeddedFont>
    <p:embeddedFont>
      <p:font typeface="Trebuchet MS" panose="020B0703020202090204" pitchFamily="34" charset="0"/>
      <p:regular r:id="rId127"/>
      <p:bold r:id="rId128"/>
      <p:italic r:id="rId129"/>
    </p:embeddedFont>
    <p:embeddedFont>
      <p:font typeface="Verdana" panose="020B0604030504040204" pitchFamily="34" charset="0"/>
      <p:regular r:id="rId130"/>
      <p:bold r:id="rId131"/>
      <p:italic r:id="rId132"/>
      <p:boldItalic r:id="rId1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AC97BE05-7214-46BD-569F-A0959E827800}" name="Daniel Khashabi" initials="DK" userId="S::dkhasha1@jh.edu::62390808-c838-45e6-be59-d6fd0d208bc8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364B6"/>
    <a:srgbClr val="289A00"/>
    <a:srgbClr val="DCECFF"/>
    <a:srgbClr val="FFE5DF"/>
    <a:srgbClr val="FACD9A"/>
    <a:srgbClr val="CDEC8B"/>
    <a:srgbClr val="B0FF63"/>
    <a:srgbClr val="FFF2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D20AF52-9E45-D343-8567-2B4EAA15B8C2}" v="792" dt="2024-02-01T21:55:12.114"/>
  </p1510:revLst>
</p1510:revInfo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193"/>
    <p:restoredTop sz="81742"/>
  </p:normalViewPr>
  <p:slideViewPr>
    <p:cSldViewPr snapToGrid="0">
      <p:cViewPr varScale="1">
        <p:scale>
          <a:sx n="159" d="100"/>
          <a:sy n="159" d="100"/>
        </p:scale>
        <p:origin x="1216" y="1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font" Target="fonts/font18.fntdata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63" Type="http://schemas.openxmlformats.org/officeDocument/2006/relationships/slide" Target="slides/slide58.xml"/><Relationship Id="rId84" Type="http://schemas.openxmlformats.org/officeDocument/2006/relationships/slide" Target="slides/slide79.xml"/><Relationship Id="rId138" Type="http://schemas.microsoft.com/office/2015/10/relationships/revisionInfo" Target="revisionInfo.xml"/><Relationship Id="rId16" Type="http://schemas.openxmlformats.org/officeDocument/2006/relationships/slide" Target="slides/slide11.xml"/><Relationship Id="rId107" Type="http://schemas.openxmlformats.org/officeDocument/2006/relationships/font" Target="fonts/font8.fntdata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102" Type="http://schemas.openxmlformats.org/officeDocument/2006/relationships/font" Target="fonts/font3.fntdata"/><Relationship Id="rId123" Type="http://schemas.openxmlformats.org/officeDocument/2006/relationships/font" Target="fonts/font24.fntdata"/><Relationship Id="rId128" Type="http://schemas.openxmlformats.org/officeDocument/2006/relationships/font" Target="fonts/font29.fntdata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85.xml"/><Relationship Id="rId95" Type="http://schemas.openxmlformats.org/officeDocument/2006/relationships/slide" Target="slides/slide90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113" Type="http://schemas.openxmlformats.org/officeDocument/2006/relationships/font" Target="fonts/font14.fntdata"/><Relationship Id="rId118" Type="http://schemas.openxmlformats.org/officeDocument/2006/relationships/font" Target="fonts/font19.fntdata"/><Relationship Id="rId134" Type="http://schemas.openxmlformats.org/officeDocument/2006/relationships/presProps" Target="presProps.xml"/><Relationship Id="rId139" Type="http://schemas.microsoft.com/office/2018/10/relationships/authors" Target="authors.xml"/><Relationship Id="rId80" Type="http://schemas.openxmlformats.org/officeDocument/2006/relationships/slide" Target="slides/slide75.xml"/><Relationship Id="rId85" Type="http://schemas.openxmlformats.org/officeDocument/2006/relationships/slide" Target="slides/slide80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59" Type="http://schemas.openxmlformats.org/officeDocument/2006/relationships/slide" Target="slides/slide54.xml"/><Relationship Id="rId103" Type="http://schemas.openxmlformats.org/officeDocument/2006/relationships/font" Target="fonts/font4.fntdata"/><Relationship Id="rId108" Type="http://schemas.openxmlformats.org/officeDocument/2006/relationships/font" Target="fonts/font9.fntdata"/><Relationship Id="rId124" Type="http://schemas.openxmlformats.org/officeDocument/2006/relationships/font" Target="fonts/font25.fntdata"/><Relationship Id="rId129" Type="http://schemas.openxmlformats.org/officeDocument/2006/relationships/font" Target="fonts/font30.fntdata"/><Relationship Id="rId54" Type="http://schemas.openxmlformats.org/officeDocument/2006/relationships/slide" Target="slides/slide49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91" Type="http://schemas.openxmlformats.org/officeDocument/2006/relationships/slide" Target="slides/slide86.xml"/><Relationship Id="rId96" Type="http://schemas.openxmlformats.org/officeDocument/2006/relationships/slide" Target="slides/slide9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49" Type="http://schemas.openxmlformats.org/officeDocument/2006/relationships/slide" Target="slides/slide44.xml"/><Relationship Id="rId114" Type="http://schemas.openxmlformats.org/officeDocument/2006/relationships/font" Target="fonts/font15.fntdata"/><Relationship Id="rId119" Type="http://schemas.openxmlformats.org/officeDocument/2006/relationships/font" Target="fonts/font20.fntdata"/><Relationship Id="rId44" Type="http://schemas.openxmlformats.org/officeDocument/2006/relationships/slide" Target="slides/slide39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130" Type="http://schemas.openxmlformats.org/officeDocument/2006/relationships/font" Target="fonts/font31.fntdata"/><Relationship Id="rId135" Type="http://schemas.openxmlformats.org/officeDocument/2006/relationships/viewProps" Target="viewProps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109" Type="http://schemas.openxmlformats.org/officeDocument/2006/relationships/font" Target="fonts/font10.fntdata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97" Type="http://schemas.openxmlformats.org/officeDocument/2006/relationships/slide" Target="slides/slide92.xml"/><Relationship Id="rId104" Type="http://schemas.openxmlformats.org/officeDocument/2006/relationships/font" Target="fonts/font5.fntdata"/><Relationship Id="rId120" Type="http://schemas.openxmlformats.org/officeDocument/2006/relationships/font" Target="fonts/font21.fntdata"/><Relationship Id="rId125" Type="http://schemas.openxmlformats.org/officeDocument/2006/relationships/font" Target="fonts/font26.fntdata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slide" Target="slides/slide87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slide" Target="slides/slide82.xml"/><Relationship Id="rId110" Type="http://schemas.openxmlformats.org/officeDocument/2006/relationships/font" Target="fonts/font11.fntdata"/><Relationship Id="rId115" Type="http://schemas.openxmlformats.org/officeDocument/2006/relationships/font" Target="fonts/font16.fntdata"/><Relationship Id="rId131" Type="http://schemas.openxmlformats.org/officeDocument/2006/relationships/font" Target="fonts/font32.fntdata"/><Relationship Id="rId136" Type="http://schemas.openxmlformats.org/officeDocument/2006/relationships/theme" Target="theme/theme1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slide" Target="slides/slide72.xml"/><Relationship Id="rId100" Type="http://schemas.openxmlformats.org/officeDocument/2006/relationships/font" Target="fonts/font1.fntdata"/><Relationship Id="rId105" Type="http://schemas.openxmlformats.org/officeDocument/2006/relationships/font" Target="fonts/font6.fntdata"/><Relationship Id="rId126" Type="http://schemas.openxmlformats.org/officeDocument/2006/relationships/font" Target="fonts/font27.fntdata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93" Type="http://schemas.openxmlformats.org/officeDocument/2006/relationships/slide" Target="slides/slide88.xml"/><Relationship Id="rId98" Type="http://schemas.openxmlformats.org/officeDocument/2006/relationships/slide" Target="slides/slide93.xml"/><Relationship Id="rId121" Type="http://schemas.openxmlformats.org/officeDocument/2006/relationships/font" Target="fonts/font22.fntdata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0.xml"/><Relationship Id="rId46" Type="http://schemas.openxmlformats.org/officeDocument/2006/relationships/slide" Target="slides/slide41.xml"/><Relationship Id="rId67" Type="http://schemas.openxmlformats.org/officeDocument/2006/relationships/slide" Target="slides/slide62.xml"/><Relationship Id="rId116" Type="http://schemas.openxmlformats.org/officeDocument/2006/relationships/font" Target="fonts/font17.fntdata"/><Relationship Id="rId137" Type="http://schemas.openxmlformats.org/officeDocument/2006/relationships/tableStyles" Target="tableStyles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62" Type="http://schemas.openxmlformats.org/officeDocument/2006/relationships/slide" Target="slides/slide57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111" Type="http://schemas.openxmlformats.org/officeDocument/2006/relationships/font" Target="fonts/font12.fntdata"/><Relationship Id="rId132" Type="http://schemas.openxmlformats.org/officeDocument/2006/relationships/font" Target="fonts/font33.fntdata"/><Relationship Id="rId15" Type="http://schemas.openxmlformats.org/officeDocument/2006/relationships/slide" Target="slides/slide10.xml"/><Relationship Id="rId36" Type="http://schemas.openxmlformats.org/officeDocument/2006/relationships/slide" Target="slides/slide31.xml"/><Relationship Id="rId57" Type="http://schemas.openxmlformats.org/officeDocument/2006/relationships/slide" Target="slides/slide52.xml"/><Relationship Id="rId106" Type="http://schemas.openxmlformats.org/officeDocument/2006/relationships/font" Target="fonts/font7.fntdata"/><Relationship Id="rId127" Type="http://schemas.openxmlformats.org/officeDocument/2006/relationships/font" Target="fonts/font28.fntdata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52" Type="http://schemas.openxmlformats.org/officeDocument/2006/relationships/slide" Target="slides/slide47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94" Type="http://schemas.openxmlformats.org/officeDocument/2006/relationships/slide" Target="slides/slide89.xml"/><Relationship Id="rId99" Type="http://schemas.openxmlformats.org/officeDocument/2006/relationships/notesMaster" Target="notesMasters/notesMaster1.xml"/><Relationship Id="rId101" Type="http://schemas.openxmlformats.org/officeDocument/2006/relationships/font" Target="fonts/font2.fntdata"/><Relationship Id="rId122" Type="http://schemas.openxmlformats.org/officeDocument/2006/relationships/font" Target="fonts/font23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47" Type="http://schemas.openxmlformats.org/officeDocument/2006/relationships/slide" Target="slides/slide42.xml"/><Relationship Id="rId68" Type="http://schemas.openxmlformats.org/officeDocument/2006/relationships/slide" Target="slides/slide63.xml"/><Relationship Id="rId89" Type="http://schemas.openxmlformats.org/officeDocument/2006/relationships/slide" Target="slides/slide84.xml"/><Relationship Id="rId112" Type="http://schemas.openxmlformats.org/officeDocument/2006/relationships/font" Target="fonts/font13.fntdata"/><Relationship Id="rId133" Type="http://schemas.openxmlformats.org/officeDocument/2006/relationships/font" Target="fonts/font34.fntdata"/></Relationships>
</file>

<file path=ppt/comments/modernComment_65E_C25A6693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6CFA9241-07BB-9B44-8DAC-23DEE4090B64}" authorId="{AC97BE05-7214-46BD-569F-A0959E827800}" status="resolved" created="2023-11-13T01:53:07.681">
    <pc:sldMkLst xmlns:pc="http://schemas.microsoft.com/office/powerpoint/2013/main/command">
      <pc:docMk/>
      <pc:sldMk cId="2768321608" sldId="1630"/>
    </pc:sldMkLst>
    <p188:txBody>
      <a:bodyPr/>
      <a:lstStyle/>
      <a:p>
        <a:r>
          <a:rPr lang="en-US"/>
          <a:t>quote from Jelineck that everytime I fire a linguist … </a:t>
        </a:r>
      </a:p>
    </p188:txBody>
  </p188:cm>
</p188:cmLst>
</file>

<file path=ppt/comments/modernComment_698_34BFBB46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8259E32C-1C88-5D4D-857E-1ADD59E851F0}" authorId="{AC97BE05-7214-46BD-569F-A0959E827800}" status="resolved" created="2023-11-13T01:54:26.278" complete="100000">
    <pc:sldMkLst xmlns:pc="http://schemas.microsoft.com/office/powerpoint/2013/main/command">
      <pc:docMk/>
      <pc:sldMk cId="884980550" sldId="1688"/>
    </pc:sldMkLst>
    <p188:txBody>
      <a:bodyPr/>
      <a:lstStyle/>
      <a:p>
        <a:r>
          <a:rPr lang="en-US"/>
          <a:t>Here we need to emphasize that these numbers are computd on OOD data. </a:t>
        </a:r>
      </a:p>
    </p188:txBody>
  </p188:cm>
</p188:cmLst>
</file>

<file path=ppt/comments/modernComment_6C7_3DC620D9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53CC2239-D36E-8A4D-A925-6AC0DBA6A77A}" authorId="{AC97BE05-7214-46BD-569F-A0959E827800}" status="resolved" created="2023-11-13T01:54:26.278">
    <pc:sldMkLst xmlns:pc="http://schemas.microsoft.com/office/powerpoint/2013/main/command">
      <pc:docMk/>
      <pc:sldMk cId="884980550" sldId="1688"/>
    </pc:sldMkLst>
    <p188:txBody>
      <a:bodyPr/>
      <a:lstStyle/>
      <a:p>
        <a:r>
          <a:rPr lang="en-US"/>
          <a:t>Here we need to emphasize that these numbers are computd on OOD data. </a:t>
        </a:r>
      </a:p>
    </p188:txBody>
  </p188:cm>
</p188:cmLst>
</file>

<file path=ppt/comments/modernComment_6C8_669F0494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45FC3A04-7182-374C-BBCD-519E10E902F4}" authorId="{AC97BE05-7214-46BD-569F-A0959E827800}" status="resolved" created="2023-11-13T01:54:26.278">
    <pc:sldMkLst xmlns:pc="http://schemas.microsoft.com/office/powerpoint/2013/main/command">
      <pc:docMk/>
      <pc:sldMk cId="884980550" sldId="1688"/>
    </pc:sldMkLst>
    <p188:txBody>
      <a:bodyPr/>
      <a:lstStyle/>
      <a:p>
        <a:r>
          <a:rPr lang="en-US"/>
          <a:t>Here we need to emphasize that these numbers are computd on OOD data. 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Corbel" panose="020B0503020204020204" pitchFamily="34" charset="0"/>
        <a:ea typeface="Corbel" panose="020B0503020204020204" pitchFamily="34" charset="0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81711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01527A-8054-6E82-7281-DAF7C6ADF5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D6D5CE1-8D0F-39BB-0369-7437DBC9EC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CA0C13C-8D42-50DE-0CEF-0893520413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80751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271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37629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26644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78942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12039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63077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51727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stuck between a rock and a hard place. </a:t>
            </a:r>
          </a:p>
        </p:txBody>
      </p:sp>
    </p:spTree>
    <p:extLst>
      <p:ext uri="{BB962C8B-B14F-4D97-AF65-F5344CB8AC3E}">
        <p14:creationId xmlns:p14="http://schemas.microsoft.com/office/powerpoint/2010/main" val="21133012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Map-reduce is a framework for parallel processing: </a:t>
            </a:r>
          </a:p>
          <a:p>
            <a:pPr lvl="1"/>
            <a:r>
              <a:rPr lang="en-US" dirty="0"/>
              <a:t>It is composed of two steps: </a:t>
            </a:r>
          </a:p>
          <a:p>
            <a:pPr lvl="2"/>
            <a:r>
              <a:rPr lang="en-US" dirty="0"/>
              <a:t>a map procedure, which performs atomic process on individual shards of data. </a:t>
            </a:r>
          </a:p>
          <a:p>
            <a:pPr lvl="2"/>
            <a:r>
              <a:rPr lang="en-US" dirty="0"/>
              <a:t>a reduce method, which performs a summary operation that aggregates the individual results of the map procedure </a:t>
            </a:r>
          </a:p>
          <a:p>
            <a:pPr lvl="2"/>
            <a:endParaRPr lang="en-US" dirty="0"/>
          </a:p>
          <a:p>
            <a:pPr lvl="0"/>
            <a:r>
              <a:rPr lang="en-US" dirty="0"/>
              <a:t>We will not really get into these. However, it’s good to know about these frameworks and know where to use them in your future career. </a:t>
            </a:r>
          </a:p>
        </p:txBody>
      </p:sp>
    </p:spTree>
    <p:extLst>
      <p:ext uri="{BB962C8B-B14F-4D97-AF65-F5344CB8AC3E}">
        <p14:creationId xmlns:p14="http://schemas.microsoft.com/office/powerpoint/2010/main" val="1356367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59155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>
          <a:extLst>
            <a:ext uri="{FF2B5EF4-FFF2-40B4-BE49-F238E27FC236}">
              <a16:creationId xmlns:a16="http://schemas.microsoft.com/office/drawing/2014/main" id="{DC60DEE0-657A-C675-22A4-AB86AABF99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13bf7412a2f_0_743:notes">
            <a:extLst>
              <a:ext uri="{FF2B5EF4-FFF2-40B4-BE49-F238E27FC236}">
                <a16:creationId xmlns:a16="http://schemas.microsoft.com/office/drawing/2014/main" id="{D5C1A15B-81CE-FA5B-6FF3-5B1CCE5F73E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13bf7412a2f_0_743:notes">
            <a:extLst>
              <a:ext uri="{FF2B5EF4-FFF2-40B4-BE49-F238E27FC236}">
                <a16:creationId xmlns:a16="http://schemas.microsoft.com/office/drawing/2014/main" id="{C901FA29-57BD-FCE7-3940-0AC04EBF555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dirty="0">
                <a:solidFill>
                  <a:srgbClr val="E8EAED"/>
                </a:solidFill>
                <a:effectLst/>
                <a:latin typeface="Google Sans"/>
              </a:rPr>
              <a:t>Frederick Jelinek, a renowned Czech-American researcher in natural language processing and speech recognition, famously said in 1985, "Every time I fire a linguist, </a:t>
            </a:r>
            <a:r>
              <a:rPr lang="en-US" b="0" i="0" dirty="0">
                <a:solidFill>
                  <a:srgbClr val="E2EEFF"/>
                </a:solidFill>
                <a:effectLst/>
                <a:latin typeface="Google Sans"/>
              </a:rPr>
              <a:t>the performance of the speech recognizer goes up</a:t>
            </a:r>
            <a:r>
              <a:rPr lang="en-US" b="0" i="0" dirty="0">
                <a:solidFill>
                  <a:srgbClr val="E8EAED"/>
                </a:solidFill>
                <a:effectLst/>
                <a:latin typeface="Google Sans"/>
              </a:rPr>
              <a:t>”</a:t>
            </a:r>
            <a:r>
              <a:rPr lang="en-US" b="0" i="0" baseline="30000" dirty="0">
                <a:solidFill>
                  <a:srgbClr val="E8EAED"/>
                </a:solidFill>
                <a:effectLst/>
                <a:latin typeface="Google Sans"/>
              </a:rPr>
              <a:t>1</a:t>
            </a:r>
            <a:r>
              <a:rPr lang="en-US" b="0" i="0" dirty="0">
                <a:solidFill>
                  <a:srgbClr val="E8EAED"/>
                </a:solidFill>
                <a:effectLst/>
                <a:latin typeface="Google Sans"/>
              </a:rPr>
              <a:t>, suggesting that there may be no efficient way to include linguistic knowledge in such systems.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9312397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87492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3960BE-B8F8-E6C4-E684-4D8466D66D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DFA4C4D-834A-147F-CA4E-B971147A477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B481BCB-F3F4-94C9-33E7-02154DB6F6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209011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021855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192864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160061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2C9D8B-A284-40CD-0FB2-0CB4341E4A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FC4B63F-0BE8-DA40-7F86-E1D4F2D1489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0ACB6A2-1948-6080-BF89-B6950BF1AB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803440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 all n-grams in the test set will be observed in training data </a:t>
            </a:r>
          </a:p>
          <a:p>
            <a:r>
              <a:rPr lang="en-US" dirty="0"/>
              <a:t>• Test corpus might have some that have zero probability under our model</a:t>
            </a:r>
          </a:p>
        </p:txBody>
      </p:sp>
    </p:spTree>
    <p:extLst>
      <p:ext uri="{BB962C8B-B14F-4D97-AF65-F5344CB8AC3E}">
        <p14:creationId xmlns:p14="http://schemas.microsoft.com/office/powerpoint/2010/main" val="143619024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Handle sparsity by making sure all probabilities are non-zero in our model</a:t>
            </a:r>
          </a:p>
        </p:txBody>
      </p:sp>
    </p:spTree>
    <p:extLst>
      <p:ext uri="{BB962C8B-B14F-4D97-AF65-F5344CB8AC3E}">
        <p14:creationId xmlns:p14="http://schemas.microsoft.com/office/powerpoint/2010/main" val="37871795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Then cat</a:t>
            </a:r>
          </a:p>
        </p:txBody>
      </p:sp>
    </p:spTree>
    <p:extLst>
      <p:ext uri="{BB962C8B-B14F-4D97-AF65-F5344CB8AC3E}">
        <p14:creationId xmlns:p14="http://schemas.microsoft.com/office/powerpoint/2010/main" val="28732257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sat</a:t>
            </a:r>
          </a:p>
        </p:txBody>
      </p:sp>
    </p:spTree>
    <p:extLst>
      <p:ext uri="{BB962C8B-B14F-4D97-AF65-F5344CB8AC3E}">
        <p14:creationId xmlns:p14="http://schemas.microsoft.com/office/powerpoint/2010/main" val="7920081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</a:t>
            </a:r>
          </a:p>
        </p:txBody>
      </p:sp>
    </p:spTree>
    <p:extLst>
      <p:ext uri="{BB962C8B-B14F-4D97-AF65-F5344CB8AC3E}">
        <p14:creationId xmlns:p14="http://schemas.microsoft.com/office/powerpoint/2010/main" val="34700922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</a:t>
            </a:r>
          </a:p>
        </p:txBody>
      </p:sp>
    </p:spTree>
    <p:extLst>
      <p:ext uri="{BB962C8B-B14F-4D97-AF65-F5344CB8AC3E}">
        <p14:creationId xmlns:p14="http://schemas.microsoft.com/office/powerpoint/2010/main" val="18896624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…</a:t>
            </a:r>
          </a:p>
        </p:txBody>
      </p:sp>
    </p:spTree>
    <p:extLst>
      <p:ext uri="{BB962C8B-B14F-4D97-AF65-F5344CB8AC3E}">
        <p14:creationId xmlns:p14="http://schemas.microsoft.com/office/powerpoint/2010/main" val="39675818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you all were doing, roughly, was predicting a probability distribution over the next word in the sentence given the previous words. </a:t>
            </a:r>
          </a:p>
        </p:txBody>
      </p:sp>
    </p:spTree>
    <p:extLst>
      <p:ext uri="{BB962C8B-B14F-4D97-AF65-F5344CB8AC3E}">
        <p14:creationId xmlns:p14="http://schemas.microsoft.com/office/powerpoint/2010/main" val="1934853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99511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4.png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17492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378" lvl="1" indent="-304793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566" lvl="2" indent="-304793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754" lvl="3" indent="-304793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5943" lvl="4" indent="-304793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132" lvl="5" indent="-304793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320" lvl="6" indent="-304793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509" lvl="7" indent="-304793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697" lvl="8" indent="-304793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17492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378" lvl="1" indent="-304793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566" lvl="2" indent="-304793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754" lvl="3" indent="-304793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5943" lvl="4" indent="-304793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132" lvl="5" indent="-304793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320" lvl="6" indent="-304793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509" lvl="7" indent="-304793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697" lvl="8" indent="-304793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3"/>
          </p:nvPr>
        </p:nvSpPr>
        <p:spPr>
          <a:xfrm>
            <a:off x="16955" y="4695967"/>
            <a:ext cx="31551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17492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378" lvl="1" indent="-292093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566" lvl="2" indent="-292093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754" lvl="3" indent="-292093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5943" lvl="4" indent="-292093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132" lvl="5" indent="-292093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320" lvl="6" indent="-292093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509" lvl="7" indent="-292093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697" lvl="8" indent="-292093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42892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378" lvl="1" indent="-317492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566" lvl="2" indent="-31749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754" lvl="3" indent="-317492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5943" lvl="4" indent="-317492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132" lvl="5" indent="-31749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320" lvl="6" indent="-317492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509" lvl="7" indent="-317492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697" lvl="8" indent="-31749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0" i="0" dirty="0">
              <a:latin typeface="Corbel" panose="020B0503020204020204" pitchFamily="34" charset="0"/>
            </a:endParaRPr>
          </a:p>
        </p:txBody>
      </p:sp>
      <p:sp>
        <p:nvSpPr>
          <p:cNvPr id="42" name="Google Shape;42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E31513-21BA-69D9-46B3-4288DF1F8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29FC8F-EFCF-946C-FB4F-829BDABC18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0B3578-F61A-3D71-7DF9-7749DF4EA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Corbel" panose="020B0503020204020204" pitchFamily="34" charset="0"/>
              </a:defRPr>
            </a:lvl1pPr>
          </a:lstStyle>
          <a:p>
            <a:fld id="{0104F993-25E2-634E-BAAE-979470ED3484}" type="datetimeFigureOut">
              <a:rPr lang="en-CN" smtClean="0"/>
              <a:pPr/>
              <a:t>2/10/24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F369B4-94DC-374C-B891-76485760FD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Corbel" panose="020B0503020204020204" pitchFamily="34" charset="0"/>
              </a:defRPr>
            </a:lvl1pPr>
          </a:lstStyle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622DF6-B9CC-948D-B599-46DBCBE95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6C74AF8F-34DA-FD49-A130-D08203732350}" type="slidenum">
              <a:rPr lang="en-CN" smtClean="0"/>
              <a:pPr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14517934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  <p:pic>
        <p:nvPicPr>
          <p:cNvPr id="13" name="Google Shape;13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114987" y="4176500"/>
            <a:ext cx="2914028" cy="7128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6226865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240632"/>
            <a:ext cx="9144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11" name="Text">
            <a:extLst>
              <a:ext uri="{FF2B5EF4-FFF2-40B4-BE49-F238E27FC236}">
                <a16:creationId xmlns:a16="http://schemas.microsoft.com/office/drawing/2014/main" id="{4F3CE606-8D56-4BB0-B849-C27882F536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2011" y="1612107"/>
            <a:ext cx="8339978" cy="20002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4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ext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398467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198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E54A0AA2-B636-401F-B58B-6DF5349EBC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 dirty="0"/>
              <a:t>Click to </a:t>
            </a:r>
            <a:r>
              <a:rPr lang="en-US" noProof="0"/>
              <a:t>add title</a:t>
            </a:r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414BC9-864B-4D63-BFF5-8A26BC6E54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Bullets">
            <a:extLst>
              <a:ext uri="{FF2B5EF4-FFF2-40B4-BE49-F238E27FC236}">
                <a16:creationId xmlns:a16="http://schemas.microsoft.com/office/drawing/2014/main" id="{489A78E5-4DD4-4398-92E6-73293FB04D0D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33919" y="1390650"/>
            <a:ext cx="8085415" cy="3077573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spcBef>
                <a:spcPts val="750"/>
              </a:spcBef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1500" indent="-228600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pic>
        <p:nvPicPr>
          <p:cNvPr id="8" name="WSE logo">
            <a:extLst>
              <a:ext uri="{FF2B5EF4-FFF2-40B4-BE49-F238E27FC236}">
                <a16:creationId xmlns:a16="http://schemas.microsoft.com/office/drawing/2014/main" id="{5F712F24-2ADD-4B4F-B20F-5AF8A0644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4201996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8">
            <a:extLst>
              <a:ext uri="{FF2B5EF4-FFF2-40B4-BE49-F238E27FC236}">
                <a16:creationId xmlns:a16="http://schemas.microsoft.com/office/drawing/2014/main" id="{268DE600-90A7-4B6B-BFFA-EA2C6E807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reeform 13">
            <a:extLst>
              <a:ext uri="{FF2B5EF4-FFF2-40B4-BE49-F238E27FC236}">
                <a16:creationId xmlns:a16="http://schemas.microsoft.com/office/drawing/2014/main" id="{EBA27004-3833-43ED-82E9-6895434B89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0" y="0"/>
            <a:ext cx="9144001" cy="5143499"/>
          </a:xfrm>
          <a:prstGeom prst="rect">
            <a:avLst/>
          </a:prstGeom>
          <a:solidFill>
            <a:schemeClr val="tx2">
              <a:alpha val="8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WSE Logo">
            <a:extLst>
              <a:ext uri="{FF2B5EF4-FFF2-40B4-BE49-F238E27FC236}">
                <a16:creationId xmlns:a16="http://schemas.microsoft.com/office/drawing/2014/main" id="{5F610272-EE8A-4752-A390-42C726F6D2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49" t="29483" r="13581" b="28303"/>
          <a:stretch/>
        </p:blipFill>
        <p:spPr>
          <a:xfrm>
            <a:off x="6298808" y="447090"/>
            <a:ext cx="2377440" cy="621421"/>
          </a:xfrm>
          <a:prstGeom prst="rect">
            <a:avLst/>
          </a:prstGeom>
        </p:spPr>
      </p:pic>
      <p:sp>
        <p:nvSpPr>
          <p:cNvPr id="6" name="Course Title">
            <a:extLst>
              <a:ext uri="{FF2B5EF4-FFF2-40B4-BE49-F238E27FC236}">
                <a16:creationId xmlns:a16="http://schemas.microsoft.com/office/drawing/2014/main" id="{A43E8622-AA5C-40CF-A3A0-8B2BF9D750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751" y="2240842"/>
            <a:ext cx="8208498" cy="5441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4125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add course title</a:t>
            </a:r>
          </a:p>
        </p:txBody>
      </p:sp>
      <p:sp>
        <p:nvSpPr>
          <p:cNvPr id="7" name="Lecture Title">
            <a:extLst>
              <a:ext uri="{FF2B5EF4-FFF2-40B4-BE49-F238E27FC236}">
                <a16:creationId xmlns:a16="http://schemas.microsoft.com/office/drawing/2014/main" id="{DE1C7E4D-69CB-4F79-9436-E0466B26FBB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7749" y="2784966"/>
            <a:ext cx="8219053" cy="36670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25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lecture title</a:t>
            </a:r>
          </a:p>
        </p:txBody>
      </p:sp>
    </p:spTree>
    <p:extLst>
      <p:ext uri="{BB962C8B-B14F-4D97-AF65-F5344CB8AC3E}">
        <p14:creationId xmlns:p14="http://schemas.microsoft.com/office/powerpoint/2010/main" val="272900262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E54A0AA2-B636-401F-B58B-6DF5349EBC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 dirty="0"/>
              <a:t>Click to </a:t>
            </a:r>
            <a:r>
              <a:rPr lang="en-US" noProof="0"/>
              <a:t>add title</a:t>
            </a:r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414BC9-864B-4D63-BFF5-8A26BC6E54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Bullets">
            <a:extLst>
              <a:ext uri="{FF2B5EF4-FFF2-40B4-BE49-F238E27FC236}">
                <a16:creationId xmlns:a16="http://schemas.microsoft.com/office/drawing/2014/main" id="{489A78E5-4DD4-4398-92E6-73293FB04D0D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33919" y="1390650"/>
            <a:ext cx="8085415" cy="3077573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spcBef>
                <a:spcPts val="750"/>
              </a:spcBef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1500" indent="-228600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pic>
        <p:nvPicPr>
          <p:cNvPr id="8" name="WSE logo">
            <a:extLst>
              <a:ext uri="{FF2B5EF4-FFF2-40B4-BE49-F238E27FC236}">
                <a16:creationId xmlns:a16="http://schemas.microsoft.com/office/drawing/2014/main" id="{5F712F24-2ADD-4B4F-B20F-5AF8A0644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071616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  <p:sp>
        <p:nvSpPr>
          <p:cNvPr id="31" name="Google Shape;31;p6"/>
          <p:cNvSpPr txBox="1">
            <a:spLocks noGrp="1"/>
          </p:cNvSpPr>
          <p:nvPr>
            <p:ph type="body" idx="1"/>
          </p:nvPr>
        </p:nvSpPr>
        <p:spPr>
          <a:xfrm>
            <a:off x="16955" y="4695967"/>
            <a:ext cx="31551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17492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378" lvl="1" indent="-292093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566" lvl="2" indent="-292093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754" lvl="3" indent="-292093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5943" lvl="4" indent="-292093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132" lvl="5" indent="-292093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320" lvl="6" indent="-292093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509" lvl="7" indent="-292093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697" lvl="8" indent="-292093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">
            <a:extLst>
              <a:ext uri="{FF2B5EF4-FFF2-40B4-BE49-F238E27FC236}">
                <a16:creationId xmlns:a16="http://schemas.microsoft.com/office/drawing/2014/main" id="{95812EB8-9C15-3D45-A153-203E42E985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0351" y="107119"/>
            <a:ext cx="8088983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0352" y="1389888"/>
            <a:ext cx="8096622" cy="1523999"/>
          </a:xfrm>
          <a:prstGeom prst="rect">
            <a:avLst/>
          </a:prstGeom>
          <a:ln w="6350">
            <a:noFill/>
          </a:ln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30188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0351" y="3058846"/>
            <a:ext cx="8088983" cy="1523999"/>
          </a:xfrm>
          <a:prstGeom prst="rect">
            <a:avLst/>
          </a:prstGeom>
          <a:ln w="6350">
            <a:noFill/>
          </a:ln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marR="0" indent="-230188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92C74"/>
              </a:buClr>
              <a:buSzTx/>
              <a:buFont typeface="Courier New" panose="02070309020205020404" pitchFamily="49" charset="0"/>
              <a:buChar char="o"/>
              <a:tabLst/>
              <a:defRPr sz="1600"/>
            </a:lvl2pPr>
            <a:lvl3pPr marL="914400" indent="-228600">
              <a:buClr>
                <a:srgbClr val="092C74"/>
              </a:buClr>
              <a:buFont typeface="Arial" panose="020B0604020202020204" pitchFamily="34" charset="0"/>
              <a:buChar char="•"/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1"/>
            <a:endParaRPr lang="en-US" dirty="0"/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52353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Image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">
            <a:extLst>
              <a:ext uri="{FF2B5EF4-FFF2-40B4-BE49-F238E27FC236}">
                <a16:creationId xmlns:a16="http://schemas.microsoft.com/office/drawing/2014/main" id="{08DC6AAE-017C-4253-840E-AB4D795A3E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2234" y="304800"/>
            <a:ext cx="3607289" cy="890244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8EA6AD7-2136-4D32-B4FA-6F27E804E7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22960" y="1197160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Bullets">
            <a:extLst>
              <a:ext uri="{FF2B5EF4-FFF2-40B4-BE49-F238E27FC236}">
                <a16:creationId xmlns:a16="http://schemas.microsoft.com/office/drawing/2014/main" id="{489A78E5-4DD4-4398-92E6-73293FB04D0D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732234" y="1545336"/>
            <a:ext cx="3607289" cy="2926080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spcBef>
                <a:spcPts val="750"/>
              </a:spcBef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1500" indent="-228600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75B79D34-DFEF-4AC5-AC86-378A247C4C3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804477" y="0"/>
            <a:ext cx="3607289" cy="5143500"/>
          </a:xfrm>
          <a:custGeom>
            <a:avLst/>
            <a:gdLst>
              <a:gd name="connsiteX0" fmla="*/ 0 w 3657600"/>
              <a:gd name="connsiteY0" fmla="*/ 0 h 4343400"/>
              <a:gd name="connsiteX1" fmla="*/ 3657600 w 3657600"/>
              <a:gd name="connsiteY1" fmla="*/ 0 h 4343400"/>
              <a:gd name="connsiteX2" fmla="*/ 3657600 w 3657600"/>
              <a:gd name="connsiteY2" fmla="*/ 4343400 h 4343400"/>
              <a:gd name="connsiteX3" fmla="*/ 0 w 3657600"/>
              <a:gd name="connsiteY3" fmla="*/ 4343400 h 434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7600" h="4343400">
                <a:moveTo>
                  <a:pt x="0" y="0"/>
                </a:moveTo>
                <a:lnTo>
                  <a:pt x="3657600" y="0"/>
                </a:lnTo>
                <a:lnTo>
                  <a:pt x="3657600" y="4343400"/>
                </a:lnTo>
                <a:lnTo>
                  <a:pt x="0" y="4343400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55E0E6A-E25B-428F-BA8C-4A0886B089F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371461" y="4860168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pic>
        <p:nvPicPr>
          <p:cNvPr id="9" name="WSE logo">
            <a:extLst>
              <a:ext uri="{FF2B5EF4-FFF2-40B4-BE49-F238E27FC236}">
                <a16:creationId xmlns:a16="http://schemas.microsoft.com/office/drawing/2014/main" id="{D3042606-CA6F-4BC4-80EF-92D44CA318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12" name="Page Number">
            <a:extLst>
              <a:ext uri="{FF2B5EF4-FFF2-40B4-BE49-F238E27FC236}">
                <a16:creationId xmlns:a16="http://schemas.microsoft.com/office/drawing/2014/main" id="{01F6A14B-EEAE-2542-8809-4C8C18188C92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8172469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107119"/>
            <a:ext cx="8152880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30352" y="1389888"/>
            <a:ext cx="3571875" cy="3134272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0" y="1389888"/>
            <a:ext cx="4114800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16860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107119"/>
            <a:ext cx="8152880" cy="857542"/>
          </a:xfrm>
          <a:prstGeom prst="rect">
            <a:avLst/>
          </a:prstGeom>
        </p:spPr>
        <p:txBody>
          <a:bodyPr anchor="b"/>
          <a:lstStyle>
            <a:lvl1pPr>
              <a:defRPr sz="3000" b="1" i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Picture">
            <a:extLst>
              <a:ext uri="{FF2B5EF4-FFF2-40B4-BE49-F238E27FC236}">
                <a16:creationId xmlns:a16="http://schemas.microsoft.com/office/drawing/2014/main" id="{4884B21B-478C-4C01-9996-0F72AC03614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 bwMode="auto">
          <a:xfrm>
            <a:off x="522711" y="1389888"/>
            <a:ext cx="3921623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Citation">
            <a:extLst>
              <a:ext uri="{FF2B5EF4-FFF2-40B4-BE49-F238E27FC236}">
                <a16:creationId xmlns:a16="http://schemas.microsoft.com/office/drawing/2014/main" id="{47FB68FD-CDA4-408D-A343-8A86DF16AEA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17538" y="4585070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765176" y="1389888"/>
            <a:ext cx="3921623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67246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1E64E24-CAF0-4D23-BB2F-41C411BEFB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0352" y="107118"/>
            <a:ext cx="8164088" cy="858505"/>
          </a:xfrm>
          <a:prstGeom prst="rect">
            <a:avLst/>
          </a:prstGeom>
        </p:spPr>
        <p:txBody>
          <a:bodyPr anchor="b"/>
          <a:lstStyle>
            <a:lvl1pPr>
              <a:defRPr sz="3000" b="1" i="0" u="none">
                <a:solidFill>
                  <a:srgbClr val="092C74"/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add title</a:t>
            </a:r>
            <a:endParaRPr kumimoji="0" lang="en-US" sz="3000" b="1" i="0" u="none" strike="noStrike" kern="1200" cap="none" spc="0" normalizeH="0" baseline="0" noProof="0" dirty="0">
              <a:ln>
                <a:noFill/>
              </a:ln>
              <a:solidFill>
                <a:srgbClr val="002D72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14925" y="1272248"/>
            <a:ext cx="3571875" cy="3174967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" y="1272249"/>
            <a:ext cx="4114800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83214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Bullets -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">
            <a:extLst>
              <a:ext uri="{FF2B5EF4-FFF2-40B4-BE49-F238E27FC236}">
                <a16:creationId xmlns:a16="http://schemas.microsoft.com/office/drawing/2014/main" id="{42DFC6F8-F82A-4114-AF17-42AD3A68F0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57254" y="107119"/>
            <a:ext cx="4262080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C9F9A7C-CFE6-4689-B094-29307EAE2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4840" y="96515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Bullets">
            <a:extLst>
              <a:ext uri="{FF2B5EF4-FFF2-40B4-BE49-F238E27FC236}">
                <a16:creationId xmlns:a16="http://schemas.microsoft.com/office/drawing/2014/main" id="{8DA302DD-2F66-408A-AD8F-F13AE0B7E7E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57255" y="1343025"/>
            <a:ext cx="4329545" cy="2993001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4675" indent="-23177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A0BCC896-FFF3-426B-9D11-0F273466765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455555"/>
            <a:ext cx="3849291" cy="3880471"/>
          </a:xfrm>
          <a:custGeom>
            <a:avLst/>
            <a:gdLst>
              <a:gd name="connsiteX0" fmla="*/ 0 w 3644900"/>
              <a:gd name="connsiteY0" fmla="*/ 0 h 5029200"/>
              <a:gd name="connsiteX1" fmla="*/ 3644900 w 3644900"/>
              <a:gd name="connsiteY1" fmla="*/ 0 h 5029200"/>
              <a:gd name="connsiteX2" fmla="*/ 3644900 w 3644900"/>
              <a:gd name="connsiteY2" fmla="*/ 5029200 h 5029200"/>
              <a:gd name="connsiteX3" fmla="*/ 0 w 3644900"/>
              <a:gd name="connsiteY3" fmla="*/ 5029200 h 502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44900" h="5029200">
                <a:moveTo>
                  <a:pt x="0" y="0"/>
                </a:moveTo>
                <a:lnTo>
                  <a:pt x="3644900" y="0"/>
                </a:lnTo>
                <a:lnTo>
                  <a:pt x="3644900" y="5029200"/>
                </a:lnTo>
                <a:lnTo>
                  <a:pt x="0" y="5029200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19" name="Picture Citation">
            <a:extLst>
              <a:ext uri="{FF2B5EF4-FFF2-40B4-BE49-F238E27FC236}">
                <a16:creationId xmlns:a16="http://schemas.microsoft.com/office/drawing/2014/main" id="{5DDDCA7F-5C0D-4D05-AFA8-052A81B4CD4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4336026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5FF3179F-903F-4802-ACAB-83CB211F68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1" name="WSE logo">
            <a:extLst>
              <a:ext uri="{FF2B5EF4-FFF2-40B4-BE49-F238E27FC236}">
                <a16:creationId xmlns:a16="http://schemas.microsoft.com/office/drawing/2014/main" id="{D62DDA77-9FC9-45C0-9D2C-19564EE2F4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52740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">
            <a:extLst>
              <a:ext uri="{FF2B5EF4-FFF2-40B4-BE49-F238E27FC236}">
                <a16:creationId xmlns:a16="http://schemas.microsoft.com/office/drawing/2014/main" id="{B9D2BC59-BAA9-4F86-A1D2-5D980B71B6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55673" y="325582"/>
            <a:ext cx="3131127" cy="119268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BBBCBD4-734B-4675-AF6F-AADF5D7D0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623560" y="1518264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Bullets">
            <a:extLst>
              <a:ext uri="{FF2B5EF4-FFF2-40B4-BE49-F238E27FC236}">
                <a16:creationId xmlns:a16="http://schemas.microsoft.com/office/drawing/2014/main" id="{193BA231-D4D9-4495-ABB3-778FD8DA042C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555673" y="1835727"/>
            <a:ext cx="3131127" cy="266898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4675" indent="-23177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265A9C31-C8EA-436B-A2CE-0C7EF8C1A1C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5074238" cy="5143500"/>
          </a:xfrm>
          <a:custGeom>
            <a:avLst/>
            <a:gdLst>
              <a:gd name="connsiteX0" fmla="*/ 0 w 5965370"/>
              <a:gd name="connsiteY0" fmla="*/ 0 h 6858000"/>
              <a:gd name="connsiteX1" fmla="*/ 5965370 w 5965370"/>
              <a:gd name="connsiteY1" fmla="*/ 0 h 6858000"/>
              <a:gd name="connsiteX2" fmla="*/ 5965370 w 5965370"/>
              <a:gd name="connsiteY2" fmla="*/ 6858000 h 6858000"/>
              <a:gd name="connsiteX3" fmla="*/ 0 w 596537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65370" h="6858000">
                <a:moveTo>
                  <a:pt x="0" y="0"/>
                </a:moveTo>
                <a:lnTo>
                  <a:pt x="5965370" y="0"/>
                </a:lnTo>
                <a:lnTo>
                  <a:pt x="5965370" y="6858000"/>
                </a:lnTo>
                <a:lnTo>
                  <a:pt x="0" y="6858000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16" name="Picture Citation">
            <a:extLst>
              <a:ext uri="{FF2B5EF4-FFF2-40B4-BE49-F238E27FC236}">
                <a16:creationId xmlns:a16="http://schemas.microsoft.com/office/drawing/2014/main" id="{EE8084E3-8476-4A31-8838-95D56C1C999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76620" y="486016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111069FF-2DBD-453E-A62E-A87DF2CF2FB0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7257216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g Imag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">
            <a:extLst>
              <a:ext uri="{FF2B5EF4-FFF2-40B4-BE49-F238E27FC236}">
                <a16:creationId xmlns:a16="http://schemas.microsoft.com/office/drawing/2014/main" id="{B9D2BC59-BAA9-4F86-A1D2-5D980B71B6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5289" y="328403"/>
            <a:ext cx="3131127" cy="119268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BBBCBD4-734B-4675-AF6F-AADF5D7D0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63176" y="1521085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Bullets">
            <a:extLst>
              <a:ext uri="{FF2B5EF4-FFF2-40B4-BE49-F238E27FC236}">
                <a16:creationId xmlns:a16="http://schemas.microsoft.com/office/drawing/2014/main" id="{193BA231-D4D9-4495-ABB3-778FD8DA042C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395289" y="1838548"/>
            <a:ext cx="3131127" cy="266898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4675" indent="-23177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265A9C31-C8EA-436B-A2CE-0C7EF8C1A1C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069762" y="0"/>
            <a:ext cx="5074238" cy="5143500"/>
          </a:xfrm>
          <a:custGeom>
            <a:avLst/>
            <a:gdLst>
              <a:gd name="connsiteX0" fmla="*/ 0 w 5965370"/>
              <a:gd name="connsiteY0" fmla="*/ 0 h 6858000"/>
              <a:gd name="connsiteX1" fmla="*/ 5965370 w 5965370"/>
              <a:gd name="connsiteY1" fmla="*/ 0 h 6858000"/>
              <a:gd name="connsiteX2" fmla="*/ 5965370 w 5965370"/>
              <a:gd name="connsiteY2" fmla="*/ 6858000 h 6858000"/>
              <a:gd name="connsiteX3" fmla="*/ 0 w 596537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65370" h="6858000">
                <a:moveTo>
                  <a:pt x="0" y="0"/>
                </a:moveTo>
                <a:lnTo>
                  <a:pt x="5965370" y="0"/>
                </a:lnTo>
                <a:lnTo>
                  <a:pt x="5965370" y="6858000"/>
                </a:lnTo>
                <a:lnTo>
                  <a:pt x="0" y="6858000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16" name="Picture Citation">
            <a:extLst>
              <a:ext uri="{FF2B5EF4-FFF2-40B4-BE49-F238E27FC236}">
                <a16:creationId xmlns:a16="http://schemas.microsoft.com/office/drawing/2014/main" id="{EE8084E3-8476-4A31-8838-95D56C1C999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577459" y="488400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111069FF-2DBD-453E-A62E-A87DF2CF2FB0}"/>
              </a:ext>
            </a:extLst>
          </p:cNvPr>
          <p:cNvSpPr txBox="1"/>
          <p:nvPr userDrawn="1"/>
        </p:nvSpPr>
        <p:spPr>
          <a:xfrm>
            <a:off x="-400049" y="4895931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045058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">
            <a:extLst>
              <a:ext uri="{FF2B5EF4-FFF2-40B4-BE49-F238E27FC236}">
                <a16:creationId xmlns:a16="http://schemas.microsoft.com/office/drawing/2014/main" id="{70285FB5-8EF0-4290-82AE-0E7D18F5E1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0550E0-BE9C-4243-B6E1-D36E23EBA7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able or Image">
            <a:extLst>
              <a:ext uri="{FF2B5EF4-FFF2-40B4-BE49-F238E27FC236}">
                <a16:creationId xmlns:a16="http://schemas.microsoft.com/office/drawing/2014/main" id="{474FEC9E-6C14-410D-B6E1-07F8E9C778B3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533123" y="1154923"/>
            <a:ext cx="8085416" cy="3423466"/>
          </a:xfrm>
          <a:prstGeom prst="rect">
            <a:avLst/>
          </a:prstGeom>
        </p:spPr>
        <p:txBody>
          <a:bodyPr/>
          <a:lstStyle>
            <a:lvl1pPr marL="230188" indent="-230188">
              <a:buClr>
                <a:schemeClr val="tx2"/>
              </a:buClr>
              <a:buFont typeface="Wingdings" panose="05000000000000000000" pitchFamily="2" charset="2"/>
              <a:buNone/>
              <a:defRPr sz="18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Table or image</a:t>
            </a:r>
          </a:p>
        </p:txBody>
      </p:sp>
      <p:sp>
        <p:nvSpPr>
          <p:cNvPr id="9" name="Citation">
            <a:extLst>
              <a:ext uri="{FF2B5EF4-FFF2-40B4-BE49-F238E27FC236}">
                <a16:creationId xmlns:a16="http://schemas.microsoft.com/office/drawing/2014/main" id="{CA0A6044-029B-48E2-80D3-50F96602468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874520" y="4581310"/>
            <a:ext cx="6744017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lang="en-US" sz="1050" b="0" i="0" u="none" strike="noStrike" smtClean="0">
                <a:effectLst/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Adapted/Reprinted from [APA reference].</a:t>
            </a:r>
          </a:p>
        </p:txBody>
      </p:sp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2" name="WSE logo">
            <a:extLst>
              <a:ext uri="{FF2B5EF4-FFF2-40B4-BE49-F238E27FC236}">
                <a16:creationId xmlns:a16="http://schemas.microsoft.com/office/drawing/2014/main" id="{3A47A697-B777-4F7D-815F-EDBEC2B3E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00896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able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">
            <a:extLst>
              <a:ext uri="{FF2B5EF4-FFF2-40B4-BE49-F238E27FC236}">
                <a16:creationId xmlns:a16="http://schemas.microsoft.com/office/drawing/2014/main" id="{70285FB5-8EF0-4290-82AE-0E7D18F5E1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0550E0-BE9C-4243-B6E1-D36E23EBA7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2" name="WSE logo">
            <a:extLst>
              <a:ext uri="{FF2B5EF4-FFF2-40B4-BE49-F238E27FC236}">
                <a16:creationId xmlns:a16="http://schemas.microsoft.com/office/drawing/2014/main" id="{3A47A697-B777-4F7D-815F-EDBEC2B3E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0659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04793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378" lvl="1" indent="-304793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566" lvl="2" indent="-304793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754" lvl="3" indent="-304793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5943" lvl="4" indent="-304793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132" lvl="5" indent="-304793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320" lvl="6" indent="-304793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509" lvl="7" indent="-304793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697" lvl="8" indent="-304793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  <p:sp>
        <p:nvSpPr>
          <p:cNvPr id="36" name="Google Shape;36;p7"/>
          <p:cNvSpPr txBox="1">
            <a:spLocks noGrp="1"/>
          </p:cNvSpPr>
          <p:nvPr>
            <p:ph type="body" idx="2"/>
          </p:nvPr>
        </p:nvSpPr>
        <p:spPr>
          <a:xfrm>
            <a:off x="16955" y="4695967"/>
            <a:ext cx="31551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17492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378" lvl="1" indent="-292093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566" lvl="2" indent="-292093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754" lvl="3" indent="-292093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5943" lvl="4" indent="-292093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132" lvl="5" indent="-292093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320" lvl="6" indent="-292093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509" lvl="7" indent="-292093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697" lvl="8" indent="-292093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2992175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- Ligh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>
            <a:extLst>
              <a:ext uri="{FF2B5EF4-FFF2-40B4-BE49-F238E27FC236}">
                <a16:creationId xmlns:a16="http://schemas.microsoft.com/office/drawing/2014/main" id="{61522A75-C6E1-4A35-AEF4-3058F787B0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9290" y="-938619"/>
            <a:ext cx="8085415" cy="876185"/>
          </a:xfrm>
          <a:prstGeom prst="rect">
            <a:avLst/>
          </a:prstGeom>
        </p:spPr>
        <p:txBody>
          <a:bodyPr anchor="ctr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Copyright The Johns Hopkins University 2023. All rights reserved.</a:t>
            </a:r>
          </a:p>
        </p:txBody>
      </p:sp>
      <p:pic>
        <p:nvPicPr>
          <p:cNvPr id="2" name="Picture 18" descr="Medical History Moment - The Founding of Johns Hopkins University ...">
            <a:extLst>
              <a:ext uri="{FF2B5EF4-FFF2-40B4-BE49-F238E27FC236}">
                <a16:creationId xmlns:a16="http://schemas.microsoft.com/office/drawing/2014/main" id="{6855C648-89BA-05DB-FBE4-06DECEF5D9D4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323" t="7786" r="6323" b="18463"/>
          <a:stretch/>
        </p:blipFill>
        <p:spPr bwMode="auto">
          <a:xfrm>
            <a:off x="0" y="0"/>
            <a:ext cx="9143999" cy="5143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Freeform 13">
            <a:extLst>
              <a:ext uri="{FF2B5EF4-FFF2-40B4-BE49-F238E27FC236}">
                <a16:creationId xmlns:a16="http://schemas.microsoft.com/office/drawing/2014/main" id="{6A59C72E-C9CB-418F-981E-D5C3438A08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-2" y="-3"/>
            <a:ext cx="9144001" cy="5143499"/>
          </a:xfrm>
          <a:prstGeom prst="rect">
            <a:avLst/>
          </a:prstGeom>
          <a:gradFill flip="none" rotWithShape="1">
            <a:gsLst>
              <a:gs pos="0">
                <a:srgbClr val="69ACE5">
                  <a:alpha val="85000"/>
                </a:srgbClr>
              </a:gs>
              <a:gs pos="75000">
                <a:srgbClr val="3B6FAF">
                  <a:alpha val="8500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WSE Logo">
            <a:extLst>
              <a:ext uri="{FF2B5EF4-FFF2-40B4-BE49-F238E27FC236}">
                <a16:creationId xmlns:a16="http://schemas.microsoft.com/office/drawing/2014/main" id="{73EE76B3-19B8-4A4F-9962-98EBF35D92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42" t="22639" r="15939" b="21111"/>
          <a:stretch/>
        </p:blipFill>
        <p:spPr>
          <a:xfrm>
            <a:off x="2584969" y="1417162"/>
            <a:ext cx="3974062" cy="23091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146C736-D135-449F-AC2D-8C9ACCE3507D}"/>
              </a:ext>
            </a:extLst>
          </p:cNvPr>
          <p:cNvSpPr/>
          <p:nvPr userDrawn="1"/>
        </p:nvSpPr>
        <p:spPr>
          <a:xfrm>
            <a:off x="0" y="4727386"/>
            <a:ext cx="9144000" cy="217090"/>
          </a:xfrm>
          <a:prstGeom prst="rect">
            <a:avLst/>
          </a:prstGeom>
        </p:spPr>
        <p:txBody>
          <a:bodyPr wrap="square" lIns="81639" tIns="40820" rIns="81639" bIns="40820">
            <a:spAutoFit/>
          </a:bodyPr>
          <a:lstStyle/>
          <a:p>
            <a:pPr algn="ctr"/>
            <a:r>
              <a:rPr lang="en-US" sz="875" dirty="0">
                <a:solidFill>
                  <a:schemeClr val="bg1"/>
                </a:solidFill>
                <a:latin typeface="Arial"/>
                <a:cs typeface="Arial"/>
              </a:rPr>
              <a:t>© The Johns Hopkins University 2023,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7576550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E31513-21BA-69D9-46B3-4288DF1F8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29FC8F-EFCF-946C-FB4F-829BDABC18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0B3578-F61A-3D71-7DF9-7749DF4EA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Corbel" panose="020B0503020204020204" pitchFamily="34" charset="0"/>
              </a:defRPr>
            </a:lvl1pPr>
          </a:lstStyle>
          <a:p>
            <a:fld id="{0104F993-25E2-634E-BAAE-979470ED3484}" type="datetimeFigureOut">
              <a:rPr lang="en-CN" smtClean="0"/>
              <a:pPr/>
              <a:t>2/10/24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F369B4-94DC-374C-B891-76485760FD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Corbel" panose="020B0503020204020204" pitchFamily="34" charset="0"/>
              </a:defRPr>
            </a:lvl1pPr>
          </a:lstStyle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622DF6-B9CC-948D-B599-46DBCBE95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6C74AF8F-34DA-FD49-A130-D08203732350}" type="slidenum">
              <a:rPr lang="en-CN" smtClean="0"/>
              <a:pPr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63633023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Image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B93811C-CED5-4A3A-A63F-55F501B73F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0"/>
            <a:ext cx="4572001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Title">
            <a:extLst>
              <a:ext uri="{FF2B5EF4-FFF2-40B4-BE49-F238E27FC236}">
                <a16:creationId xmlns:a16="http://schemas.microsoft.com/office/drawing/2014/main" id="{672894F5-694C-4E89-9466-8B211199C5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9479" y="311887"/>
            <a:ext cx="3997039" cy="859536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DCEFF7E-EC91-4D9F-B8FF-3732B7C439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937760" y="1180644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1" name="Subtitle">
            <a:extLst>
              <a:ext uri="{FF2B5EF4-FFF2-40B4-BE49-F238E27FC236}">
                <a16:creationId xmlns:a16="http://schemas.microsoft.com/office/drawing/2014/main" id="{64F033F1-BBC7-40C9-9D92-D1A77D35D2B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59481" y="1341594"/>
            <a:ext cx="3997038" cy="35779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subtitle</a:t>
            </a:r>
          </a:p>
        </p:txBody>
      </p:sp>
      <p:sp>
        <p:nvSpPr>
          <p:cNvPr id="12" name="Bullets">
            <a:extLst>
              <a:ext uri="{FF2B5EF4-FFF2-40B4-BE49-F238E27FC236}">
                <a16:creationId xmlns:a16="http://schemas.microsoft.com/office/drawing/2014/main" id="{11930C6E-74F3-4A46-8459-CB7DF31D200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859480" y="1983499"/>
            <a:ext cx="3997038" cy="2538460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69ACE5"/>
              </a:buClr>
              <a:buFont typeface="Wingdings" panose="05000000000000000000" pitchFamily="2" charset="2"/>
              <a:buChar char="§"/>
              <a:defRPr sz="16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chemeClr val="bg2"/>
              </a:buClr>
              <a:buFont typeface="Courier New" panose="02070309020205020404" pitchFamily="49" charset="0"/>
              <a:buChar char="o"/>
              <a:defRPr sz="1600">
                <a:solidFill>
                  <a:schemeClr val="bg1"/>
                </a:solidFill>
              </a:defRPr>
            </a:lvl2pPr>
            <a:lvl3pPr marL="914400" indent="-228600">
              <a:buClr>
                <a:schemeClr val="bg2"/>
              </a:buClr>
              <a:defRPr sz="1600">
                <a:solidFill>
                  <a:schemeClr val="bg1"/>
                </a:solidFill>
              </a:defRPr>
            </a:lvl3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sp>
        <p:nvSpPr>
          <p:cNvPr id="2" name="Picture">
            <a:extLst>
              <a:ext uri="{FF2B5EF4-FFF2-40B4-BE49-F238E27FC236}">
                <a16:creationId xmlns:a16="http://schemas.microsoft.com/office/drawing/2014/main" id="{125F2012-5AA2-4722-938F-6C2712BA440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-1"/>
            <a:ext cx="4572000" cy="51435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id-ID" dirty="0"/>
          </a:p>
        </p:txBody>
      </p:sp>
      <p:sp>
        <p:nvSpPr>
          <p:cNvPr id="20" name="Picture Citation">
            <a:extLst>
              <a:ext uri="{FF2B5EF4-FFF2-40B4-BE49-F238E27FC236}">
                <a16:creationId xmlns:a16="http://schemas.microsoft.com/office/drawing/2014/main" id="{6E0C0891-678B-4B94-B45C-18B52DCC614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59480" y="4855311"/>
            <a:ext cx="1426796" cy="199537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8" name="Page Number">
            <a:extLst>
              <a:ext uri="{FF2B5EF4-FFF2-40B4-BE49-F238E27FC236}">
                <a16:creationId xmlns:a16="http://schemas.microsoft.com/office/drawing/2014/main" id="{A3221F5F-9756-4BE8-A395-29DB69822AD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4" name="WSE logo">
            <a:extLst>
              <a:ext uri="{FF2B5EF4-FFF2-40B4-BE49-F238E27FC236}">
                <a16:creationId xmlns:a16="http://schemas.microsoft.com/office/drawing/2014/main" id="{9517D212-C05C-4C07-9599-6B4EC3A534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99698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3FC922D-F971-4707-8283-A3B5043B799C}"/>
              </a:ext>
            </a:extLst>
          </p:cNvPr>
          <p:cNvSpPr/>
          <p:nvPr userDrawn="1"/>
        </p:nvSpPr>
        <p:spPr>
          <a:xfrm>
            <a:off x="457200" y="428625"/>
            <a:ext cx="8229600" cy="196173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Title">
            <a:extLst>
              <a:ext uri="{FF2B5EF4-FFF2-40B4-BE49-F238E27FC236}">
                <a16:creationId xmlns:a16="http://schemas.microsoft.com/office/drawing/2014/main" id="{6111DEAC-5DA3-40FB-8328-493BB53C3D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1722" y="972475"/>
            <a:ext cx="3575013" cy="927216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add title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658811F-BA33-419E-AC91-AAC3393B703F}"/>
              </a:ext>
            </a:extLst>
          </p:cNvPr>
          <p:cNvSpPr/>
          <p:nvPr userDrawn="1"/>
        </p:nvSpPr>
        <p:spPr>
          <a:xfrm>
            <a:off x="910668" y="1899691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7" name="Picture">
            <a:extLst>
              <a:ext uri="{FF2B5EF4-FFF2-40B4-BE49-F238E27FC236}">
                <a16:creationId xmlns:a16="http://schemas.microsoft.com/office/drawing/2014/main" id="{709620F3-CE75-4F88-B996-D13338DB490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4762663" y="594484"/>
            <a:ext cx="3558209" cy="2158655"/>
          </a:xfrm>
          <a:custGeom>
            <a:avLst/>
            <a:gdLst>
              <a:gd name="connsiteX0" fmla="*/ 0 w 4744278"/>
              <a:gd name="connsiteY0" fmla="*/ 0 h 2878206"/>
              <a:gd name="connsiteX1" fmla="*/ 4744278 w 4744278"/>
              <a:gd name="connsiteY1" fmla="*/ 0 h 2878206"/>
              <a:gd name="connsiteX2" fmla="*/ 4744278 w 4744278"/>
              <a:gd name="connsiteY2" fmla="*/ 2878206 h 2878206"/>
              <a:gd name="connsiteX3" fmla="*/ 0 w 4744278"/>
              <a:gd name="connsiteY3" fmla="*/ 2878206 h 2878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44278" h="2878206">
                <a:moveTo>
                  <a:pt x="0" y="0"/>
                </a:moveTo>
                <a:lnTo>
                  <a:pt x="4744278" y="0"/>
                </a:lnTo>
                <a:lnTo>
                  <a:pt x="4744278" y="2878206"/>
                </a:lnTo>
                <a:lnTo>
                  <a:pt x="0" y="2878206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22" name="Picture Citation">
            <a:extLst>
              <a:ext uri="{FF2B5EF4-FFF2-40B4-BE49-F238E27FC236}">
                <a16:creationId xmlns:a16="http://schemas.microsoft.com/office/drawing/2014/main" id="{0703DEBD-9CAD-4A4B-AFB1-1784BA72587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94076" y="2757901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6" name="Bullets 1">
            <a:extLst>
              <a:ext uri="{FF2B5EF4-FFF2-40B4-BE49-F238E27FC236}">
                <a16:creationId xmlns:a16="http://schemas.microsoft.com/office/drawing/2014/main" id="{FAFED653-B531-4E78-8677-DC685EEA40D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3069516"/>
            <a:ext cx="2523944" cy="165031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7" name="Bullets 2">
            <a:extLst>
              <a:ext uri="{FF2B5EF4-FFF2-40B4-BE49-F238E27FC236}">
                <a16:creationId xmlns:a16="http://schemas.microsoft.com/office/drawing/2014/main" id="{0577BDD5-F52D-4F20-B068-E48B0A0D4C0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10028" y="3063024"/>
            <a:ext cx="2523944" cy="165031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2" name="Bullets 3">
            <a:extLst>
              <a:ext uri="{FF2B5EF4-FFF2-40B4-BE49-F238E27FC236}">
                <a16:creationId xmlns:a16="http://schemas.microsoft.com/office/drawing/2014/main" id="{A32A3E7D-CC2E-4FBA-983C-0B62D18C16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62856" y="3064359"/>
            <a:ext cx="2523944" cy="165031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20" name="Page Number">
            <a:extLst>
              <a:ext uri="{FF2B5EF4-FFF2-40B4-BE49-F238E27FC236}">
                <a16:creationId xmlns:a16="http://schemas.microsoft.com/office/drawing/2014/main" id="{380D9A22-5897-43DE-B092-AE5494CE5D2F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4" name="WSE logo">
            <a:extLst>
              <a:ext uri="{FF2B5EF4-FFF2-40B4-BE49-F238E27FC236}">
                <a16:creationId xmlns:a16="http://schemas.microsoft.com/office/drawing/2014/main" id="{AD37F1B9-E29E-4BAD-9584-2A92871801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2938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Triang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ackground Picture">
            <a:extLst>
              <a:ext uri="{FF2B5EF4-FFF2-40B4-BE49-F238E27FC236}">
                <a16:creationId xmlns:a16="http://schemas.microsoft.com/office/drawing/2014/main" id="{9E5B6CA6-B6F4-4449-B80B-373EA4BE12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639641" y="639640"/>
            <a:ext cx="5143500" cy="3864219"/>
          </a:xfrm>
          <a:prstGeom prst="rect">
            <a:avLst/>
          </a:prstGeom>
        </p:spPr>
      </p:pic>
      <p:sp>
        <p:nvSpPr>
          <p:cNvPr id="8" name="Freeform 13">
            <a:extLst>
              <a:ext uri="{FF2B5EF4-FFF2-40B4-BE49-F238E27FC236}">
                <a16:creationId xmlns:a16="http://schemas.microsoft.com/office/drawing/2014/main" id="{A9CFBE73-852C-4CD7-B0DD-890AB86C29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-2" y="-4"/>
            <a:ext cx="3793891" cy="5143499"/>
          </a:xfrm>
          <a:prstGeom prst="rect">
            <a:avLst/>
          </a:prstGeom>
          <a:solidFill>
            <a:schemeClr val="tx2">
              <a:alpha val="70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 7">
            <a:extLst>
              <a:ext uri="{FF2B5EF4-FFF2-40B4-BE49-F238E27FC236}">
                <a16:creationId xmlns:a16="http://schemas.microsoft.com/office/drawing/2014/main" id="{25013AE2-E3DB-4823-B27C-E37E2BA578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318845" y="0"/>
            <a:ext cx="7825154" cy="5143500"/>
          </a:xfrm>
          <a:custGeom>
            <a:avLst/>
            <a:gdLst>
              <a:gd name="connsiteX0" fmla="*/ 2 w 16204045"/>
              <a:gd name="connsiteY0" fmla="*/ 0 h 10287000"/>
              <a:gd name="connsiteX1" fmla="*/ 16204045 w 16204045"/>
              <a:gd name="connsiteY1" fmla="*/ 0 h 10287000"/>
              <a:gd name="connsiteX2" fmla="*/ 16204045 w 16204045"/>
              <a:gd name="connsiteY2" fmla="*/ 10287000 h 10287000"/>
              <a:gd name="connsiteX3" fmla="*/ 0 w 16204045"/>
              <a:gd name="connsiteY3" fmla="*/ 10287000 h 10287000"/>
              <a:gd name="connsiteX4" fmla="*/ 5143501 w 16204045"/>
              <a:gd name="connsiteY4" fmla="*/ 5143499 h 1028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04045" h="10287000">
                <a:moveTo>
                  <a:pt x="2" y="0"/>
                </a:moveTo>
                <a:lnTo>
                  <a:pt x="16204045" y="0"/>
                </a:lnTo>
                <a:lnTo>
                  <a:pt x="16204045" y="10287000"/>
                </a:lnTo>
                <a:lnTo>
                  <a:pt x="0" y="10287000"/>
                </a:lnTo>
                <a:lnTo>
                  <a:pt x="5143501" y="5143499"/>
                </a:lnTo>
                <a:close/>
              </a:path>
            </a:pathLst>
          </a:custGeom>
          <a:solidFill>
            <a:schemeClr val="bg1"/>
          </a:solidFill>
          <a:ln w="635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028700">
              <a:defRPr/>
            </a:pPr>
            <a:endParaRPr lang="uk-UA" sz="2100" kern="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10" name="Title">
            <a:extLst>
              <a:ext uri="{FF2B5EF4-FFF2-40B4-BE49-F238E27FC236}">
                <a16:creationId xmlns:a16="http://schemas.microsoft.com/office/drawing/2014/main" id="{0DC1BC56-1CC3-46DB-9AF3-0ABE9C7B5C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42509" y="368595"/>
            <a:ext cx="4682835" cy="867165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4AC4DA1-588C-473F-9289-61578C2D78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44340" y="1235761"/>
            <a:ext cx="778180" cy="111908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3" name="Body Text">
            <a:extLst>
              <a:ext uri="{FF2B5EF4-FFF2-40B4-BE49-F238E27FC236}">
                <a16:creationId xmlns:a16="http://schemas.microsoft.com/office/drawing/2014/main" id="{0A9F6E88-C000-47AF-BB13-5C005638DAD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42509" y="1628638"/>
            <a:ext cx="4682835" cy="280481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tx2"/>
              </a:buClr>
              <a:defRPr sz="1600"/>
            </a:lvl3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9" name="Page Number">
            <a:extLst>
              <a:ext uri="{FF2B5EF4-FFF2-40B4-BE49-F238E27FC236}">
                <a16:creationId xmlns:a16="http://schemas.microsoft.com/office/drawing/2014/main" id="{C6E950EA-E181-41E8-BC07-F40B1DDDABC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5198436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240632"/>
            <a:ext cx="9144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11" name="Text">
            <a:extLst>
              <a:ext uri="{FF2B5EF4-FFF2-40B4-BE49-F238E27FC236}">
                <a16:creationId xmlns:a16="http://schemas.microsoft.com/office/drawing/2014/main" id="{4F3CE606-8D56-4BB0-B849-C27882F536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2011" y="1612107"/>
            <a:ext cx="8339978" cy="20002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4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ext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398467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265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240632"/>
            <a:ext cx="9144000" cy="2743200"/>
          </a:xfrm>
          <a:prstGeom prst="rect">
            <a:avLst/>
          </a:prstGeom>
          <a:solidFill>
            <a:schemeClr val="accent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400" b="0" i="0" u="none" strike="noStrike" kern="120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8D7605-D747-2A44-A3F6-03925D5D4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846" y="1500379"/>
            <a:ext cx="8678926" cy="2199262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398467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004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240632"/>
            <a:ext cx="9144000" cy="2743200"/>
          </a:xfrm>
          <a:prstGeom prst="rect">
            <a:avLst/>
          </a:prstGeom>
          <a:solidFill>
            <a:schemeClr val="accent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400" b="0" i="0" u="none" strike="noStrike" kern="120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8D7605-D747-2A44-A3F6-03925D5D4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846" y="1500379"/>
            <a:ext cx="8678926" cy="2199262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398467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611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 Circ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39696BA-3CAD-4740-83E8-4A2CDE35D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338056"/>
            <a:ext cx="9144000" cy="246739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8FF6BD4-99E6-47D8-8CB4-96909C050F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822954" y="2421798"/>
            <a:ext cx="778180" cy="10334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4" name="Title">
            <a:extLst>
              <a:ext uri="{FF2B5EF4-FFF2-40B4-BE49-F238E27FC236}">
                <a16:creationId xmlns:a16="http://schemas.microsoft.com/office/drawing/2014/main" id="{8241E8AA-7C6C-4211-943F-08C05083C9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33748" y="1552353"/>
            <a:ext cx="4953052" cy="867606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rgbClr val="092C74"/>
                </a:solidFill>
              </a:defRPr>
            </a:lvl1pPr>
          </a:lstStyle>
          <a:p>
            <a:r>
              <a:rPr lang="en-US" noProof="0" dirty="0"/>
              <a:t>Click to add title</a:t>
            </a:r>
          </a:p>
        </p:txBody>
      </p:sp>
      <p:sp>
        <p:nvSpPr>
          <p:cNvPr id="12" name="Body Text">
            <a:extLst>
              <a:ext uri="{FF2B5EF4-FFF2-40B4-BE49-F238E27FC236}">
                <a16:creationId xmlns:a16="http://schemas.microsoft.com/office/drawing/2014/main" id="{4B6AB3A2-1B90-4E53-9B04-A72DC3F6BDE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33749" y="2723542"/>
            <a:ext cx="4953051" cy="73741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" name="Picture">
            <a:extLst>
              <a:ext uri="{FF2B5EF4-FFF2-40B4-BE49-F238E27FC236}">
                <a16:creationId xmlns:a16="http://schemas.microsoft.com/office/drawing/2014/main" id="{AA0F990B-C544-47FD-B660-9B95AC702D2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1162075"/>
            <a:ext cx="2819349" cy="2819349"/>
          </a:xfrm>
          <a:custGeom>
            <a:avLst/>
            <a:gdLst>
              <a:gd name="connsiteX0" fmla="*/ 1879566 w 3759132"/>
              <a:gd name="connsiteY0" fmla="*/ 0 h 3759132"/>
              <a:gd name="connsiteX1" fmla="*/ 3759132 w 3759132"/>
              <a:gd name="connsiteY1" fmla="*/ 1879566 h 3759132"/>
              <a:gd name="connsiteX2" fmla="*/ 1879566 w 3759132"/>
              <a:gd name="connsiteY2" fmla="*/ 3759132 h 3759132"/>
              <a:gd name="connsiteX3" fmla="*/ 0 w 3759132"/>
              <a:gd name="connsiteY3" fmla="*/ 1879566 h 3759132"/>
              <a:gd name="connsiteX4" fmla="*/ 1879566 w 3759132"/>
              <a:gd name="connsiteY4" fmla="*/ 0 h 3759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59132" h="3759132">
                <a:moveTo>
                  <a:pt x="1879566" y="0"/>
                </a:moveTo>
                <a:cubicBezTo>
                  <a:pt x="2917622" y="0"/>
                  <a:pt x="3759132" y="841510"/>
                  <a:pt x="3759132" y="1879566"/>
                </a:cubicBezTo>
                <a:cubicBezTo>
                  <a:pt x="3759132" y="2917622"/>
                  <a:pt x="2917622" y="3759132"/>
                  <a:pt x="1879566" y="3759132"/>
                </a:cubicBezTo>
                <a:cubicBezTo>
                  <a:pt x="841510" y="3759132"/>
                  <a:pt x="0" y="2917622"/>
                  <a:pt x="0" y="1879566"/>
                </a:cubicBezTo>
                <a:cubicBezTo>
                  <a:pt x="0" y="841510"/>
                  <a:pt x="841510" y="0"/>
                  <a:pt x="187956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id-ID" dirty="0"/>
          </a:p>
        </p:txBody>
      </p:sp>
      <p:sp>
        <p:nvSpPr>
          <p:cNvPr id="18" name="Picture Citation">
            <a:extLst>
              <a:ext uri="{FF2B5EF4-FFF2-40B4-BE49-F238E27FC236}">
                <a16:creationId xmlns:a16="http://schemas.microsoft.com/office/drawing/2014/main" id="{F501A6CF-A735-4626-98DA-9E8B0FD3122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53476" y="4057377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9D01B63B-5697-4312-8E71-329C97791FCC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1" name="WSE logo">
            <a:extLst>
              <a:ext uri="{FF2B5EF4-FFF2-40B4-BE49-F238E27FC236}">
                <a16:creationId xmlns:a16="http://schemas.microsoft.com/office/drawing/2014/main" id="{72AF7E56-FAB2-4B4F-84DF-5DD134D27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9275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3"/>
          </p:nvPr>
        </p:nvSpPr>
        <p:spPr>
          <a:xfrm>
            <a:off x="16955" y="4695967"/>
            <a:ext cx="31551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2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F315760-3E07-42D4-A21D-F0FD40BE7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"/>
            <a:ext cx="4268391" cy="268604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Title">
            <a:extLst>
              <a:ext uri="{FF2B5EF4-FFF2-40B4-BE49-F238E27FC236}">
                <a16:creationId xmlns:a16="http://schemas.microsoft.com/office/drawing/2014/main" id="{31B6ABB6-9249-43D4-9BFB-1F42958AF6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9437" y="148856"/>
            <a:ext cx="3588328" cy="869463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AAC933-258D-4315-BE02-5E15627A0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6720" y="1018847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3" name="Text">
            <a:extLst>
              <a:ext uri="{FF2B5EF4-FFF2-40B4-BE49-F238E27FC236}">
                <a16:creationId xmlns:a16="http://schemas.microsoft.com/office/drawing/2014/main" id="{90E77657-A0B6-49EF-B483-225CE89E532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9436" y="1378656"/>
            <a:ext cx="3588328" cy="73741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AED0488D-2197-437E-977B-1F0684754E1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0" y="3110345"/>
            <a:ext cx="4268624" cy="161414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7" name="Picture 1">
            <a:extLst>
              <a:ext uri="{FF2B5EF4-FFF2-40B4-BE49-F238E27FC236}">
                <a16:creationId xmlns:a16="http://schemas.microsoft.com/office/drawing/2014/main" id="{B026DFBA-6B10-4A30-8151-CF6F094DFC5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4268391" y="0"/>
            <a:ext cx="4875609" cy="2686049"/>
          </a:xfrm>
          <a:custGeom>
            <a:avLst/>
            <a:gdLst>
              <a:gd name="connsiteX0" fmla="*/ 0 w 6652591"/>
              <a:gd name="connsiteY0" fmla="*/ 0 h 3429000"/>
              <a:gd name="connsiteX1" fmla="*/ 6652591 w 6652591"/>
              <a:gd name="connsiteY1" fmla="*/ 0 h 3429000"/>
              <a:gd name="connsiteX2" fmla="*/ 6652591 w 6652591"/>
              <a:gd name="connsiteY2" fmla="*/ 3429000 h 3429000"/>
              <a:gd name="connsiteX3" fmla="*/ 0 w 6652591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52591" h="3429000">
                <a:moveTo>
                  <a:pt x="0" y="0"/>
                </a:moveTo>
                <a:lnTo>
                  <a:pt x="6652591" y="0"/>
                </a:lnTo>
                <a:lnTo>
                  <a:pt x="6652591" y="3429000"/>
                </a:lnTo>
                <a:lnTo>
                  <a:pt x="0" y="34290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20" name="Picture 1 Citation">
            <a:extLst>
              <a:ext uri="{FF2B5EF4-FFF2-40B4-BE49-F238E27FC236}">
                <a16:creationId xmlns:a16="http://schemas.microsoft.com/office/drawing/2014/main" id="{934C4126-513D-4063-8159-9000EEF20C1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413828" y="2686050"/>
            <a:ext cx="1426796" cy="205928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6" name="Picture 2">
            <a:extLst>
              <a:ext uri="{FF2B5EF4-FFF2-40B4-BE49-F238E27FC236}">
                <a16:creationId xmlns:a16="http://schemas.microsoft.com/office/drawing/2014/main" id="{2F36CBD8-DA4E-4734-8794-822955545B2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 bwMode="auto">
          <a:xfrm>
            <a:off x="6928" y="2686050"/>
            <a:ext cx="4268390" cy="2457450"/>
          </a:xfrm>
          <a:custGeom>
            <a:avLst/>
            <a:gdLst>
              <a:gd name="connsiteX0" fmla="*/ 0 w 2584174"/>
              <a:gd name="connsiteY0" fmla="*/ 0 h 3710609"/>
              <a:gd name="connsiteX1" fmla="*/ 2584174 w 2584174"/>
              <a:gd name="connsiteY1" fmla="*/ 0 h 3710609"/>
              <a:gd name="connsiteX2" fmla="*/ 2584174 w 2584174"/>
              <a:gd name="connsiteY2" fmla="*/ 3710609 h 3710609"/>
              <a:gd name="connsiteX3" fmla="*/ 0 w 2584174"/>
              <a:gd name="connsiteY3" fmla="*/ 3710609 h 3710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84174" h="3710609">
                <a:moveTo>
                  <a:pt x="0" y="0"/>
                </a:moveTo>
                <a:lnTo>
                  <a:pt x="2584174" y="0"/>
                </a:lnTo>
                <a:lnTo>
                  <a:pt x="2584174" y="3710609"/>
                </a:lnTo>
                <a:lnTo>
                  <a:pt x="0" y="371060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19" name="Picture 2 Citation">
            <a:extLst>
              <a:ext uri="{FF2B5EF4-FFF2-40B4-BE49-F238E27FC236}">
                <a16:creationId xmlns:a16="http://schemas.microsoft.com/office/drawing/2014/main" id="{84787030-AF2E-40DC-BF01-B8203690263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275318" y="4860168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8" name="Page Number">
            <a:extLst>
              <a:ext uri="{FF2B5EF4-FFF2-40B4-BE49-F238E27FC236}">
                <a16:creationId xmlns:a16="http://schemas.microsoft.com/office/drawing/2014/main" id="{5B1CCA31-5A25-479D-AD67-186535D4878C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7" name="WSE logo">
            <a:extLst>
              <a:ext uri="{FF2B5EF4-FFF2-40B4-BE49-F238E27FC236}">
                <a16:creationId xmlns:a16="http://schemas.microsoft.com/office/drawing/2014/main" id="{35AF0EDF-51BB-4438-8F46-7DF1B21E6A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94833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Bullets - Ligh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690ABE2-A37C-4759-BB33-9EAD1E88A7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651016" y="455556"/>
            <a:ext cx="3492984" cy="309364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99237"/>
            <a:ext cx="4581006" cy="865424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2925" y="1430584"/>
            <a:ext cx="3571875" cy="3134272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0" y="1430584"/>
            <a:ext cx="4114800" cy="3134272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06271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">
            <a:extLst>
              <a:ext uri="{FF2B5EF4-FFF2-40B4-BE49-F238E27FC236}">
                <a16:creationId xmlns:a16="http://schemas.microsoft.com/office/drawing/2014/main" id="{185CA7AE-7686-4662-B756-DCF209F587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ADDFDD8-D646-43B5-AA68-7BD2BA874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1426369"/>
            <a:ext cx="4572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6" name="Picture"/>
          <p:cNvSpPr>
            <a:spLocks noGrp="1"/>
          </p:cNvSpPr>
          <p:nvPr>
            <p:ph type="pic" sz="quarter" idx="11"/>
          </p:nvPr>
        </p:nvSpPr>
        <p:spPr>
          <a:xfrm>
            <a:off x="0" y="1426369"/>
            <a:ext cx="4572000" cy="2743200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endParaRPr lang="uk-UA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416956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1" name="Text">
            <a:extLst>
              <a:ext uri="{FF2B5EF4-FFF2-40B4-BE49-F238E27FC236}">
                <a16:creationId xmlns:a16="http://schemas.microsoft.com/office/drawing/2014/main" id="{4F3CE606-8D56-4BB0-B849-C27882F536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19675" y="1797844"/>
            <a:ext cx="3676650" cy="20002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04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E54A0AA2-B636-401F-B58B-6DF5349EBC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 dirty="0"/>
              <a:t>Click to </a:t>
            </a:r>
            <a:r>
              <a:rPr lang="en-US" noProof="0"/>
              <a:t>add title</a:t>
            </a:r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414BC9-864B-4D63-BFF5-8A26BC6E54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Bullets">
            <a:extLst>
              <a:ext uri="{FF2B5EF4-FFF2-40B4-BE49-F238E27FC236}">
                <a16:creationId xmlns:a16="http://schemas.microsoft.com/office/drawing/2014/main" id="{489A78E5-4DD4-4398-92E6-73293FB04D0D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33919" y="1390650"/>
            <a:ext cx="8085415" cy="3077573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spcBef>
                <a:spcPts val="750"/>
              </a:spcBef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1500" indent="-228600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pic>
        <p:nvPicPr>
          <p:cNvPr id="8" name="WSE logo">
            <a:extLst>
              <a:ext uri="{FF2B5EF4-FFF2-40B4-BE49-F238E27FC236}">
                <a16:creationId xmlns:a16="http://schemas.microsoft.com/office/drawing/2014/main" id="{5F712F24-2ADD-4B4F-B20F-5AF8A0644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0500961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and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AEB5493-B3A2-40C1-8BB1-AB892AD7FC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2"/>
            <a:ext cx="3122840" cy="514350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2" name="Picture">
            <a:extLst>
              <a:ext uri="{FF2B5EF4-FFF2-40B4-BE49-F238E27FC236}">
                <a16:creationId xmlns:a16="http://schemas.microsoft.com/office/drawing/2014/main" id="{FBF9887D-E6B3-4215-89CB-6D0E9B71B902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 bwMode="auto">
          <a:xfrm>
            <a:off x="857251" y="1248603"/>
            <a:ext cx="4531178" cy="2646293"/>
          </a:xfrm>
          <a:custGeom>
            <a:avLst/>
            <a:gdLst>
              <a:gd name="connsiteX0" fmla="*/ 0 w 6089373"/>
              <a:gd name="connsiteY0" fmla="*/ 0 h 3528391"/>
              <a:gd name="connsiteX1" fmla="*/ 6089373 w 6089373"/>
              <a:gd name="connsiteY1" fmla="*/ 0 h 3528391"/>
              <a:gd name="connsiteX2" fmla="*/ 6089373 w 6089373"/>
              <a:gd name="connsiteY2" fmla="*/ 3528391 h 3528391"/>
              <a:gd name="connsiteX3" fmla="*/ 0 w 6089373"/>
              <a:gd name="connsiteY3" fmla="*/ 3528391 h 3528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89373" h="3528391">
                <a:moveTo>
                  <a:pt x="0" y="0"/>
                </a:moveTo>
                <a:lnTo>
                  <a:pt x="6089373" y="0"/>
                </a:lnTo>
                <a:lnTo>
                  <a:pt x="6089373" y="3528391"/>
                </a:lnTo>
                <a:lnTo>
                  <a:pt x="0" y="3528391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11" name="Picture Citation">
            <a:extLst>
              <a:ext uri="{FF2B5EF4-FFF2-40B4-BE49-F238E27FC236}">
                <a16:creationId xmlns:a16="http://schemas.microsoft.com/office/drawing/2014/main" id="{AD6D53B2-B358-42B0-8674-1675EB1C62A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7251" y="3908750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7" name="Icon">
            <a:extLst>
              <a:ext uri="{FF2B5EF4-FFF2-40B4-BE49-F238E27FC236}">
                <a16:creationId xmlns:a16="http://schemas.microsoft.com/office/drawing/2014/main" id="{FE8CABBD-9B77-4E67-9A9B-7336CC8B41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7095297" y="1629793"/>
            <a:ext cx="339420" cy="288112"/>
          </a:xfrm>
          <a:custGeom>
            <a:avLst/>
            <a:gdLst>
              <a:gd name="T0" fmla="*/ 350 w 759"/>
              <a:gd name="T1" fmla="*/ 379 h 642"/>
              <a:gd name="T2" fmla="*/ 350 w 759"/>
              <a:gd name="T3" fmla="*/ 554 h 642"/>
              <a:gd name="T4" fmla="*/ 263 w 759"/>
              <a:gd name="T5" fmla="*/ 641 h 642"/>
              <a:gd name="T6" fmla="*/ 88 w 759"/>
              <a:gd name="T7" fmla="*/ 641 h 642"/>
              <a:gd name="T8" fmla="*/ 0 w 759"/>
              <a:gd name="T9" fmla="*/ 554 h 642"/>
              <a:gd name="T10" fmla="*/ 0 w 759"/>
              <a:gd name="T11" fmla="*/ 233 h 642"/>
              <a:gd name="T12" fmla="*/ 233 w 759"/>
              <a:gd name="T13" fmla="*/ 0 h 642"/>
              <a:gd name="T14" fmla="*/ 263 w 759"/>
              <a:gd name="T15" fmla="*/ 0 h 642"/>
              <a:gd name="T16" fmla="*/ 292 w 759"/>
              <a:gd name="T17" fmla="*/ 29 h 642"/>
              <a:gd name="T18" fmla="*/ 292 w 759"/>
              <a:gd name="T19" fmla="*/ 87 h 642"/>
              <a:gd name="T20" fmla="*/ 263 w 759"/>
              <a:gd name="T21" fmla="*/ 116 h 642"/>
              <a:gd name="T22" fmla="*/ 233 w 759"/>
              <a:gd name="T23" fmla="*/ 116 h 642"/>
              <a:gd name="T24" fmla="*/ 117 w 759"/>
              <a:gd name="T25" fmla="*/ 233 h 642"/>
              <a:gd name="T26" fmla="*/ 117 w 759"/>
              <a:gd name="T27" fmla="*/ 248 h 642"/>
              <a:gd name="T28" fmla="*/ 161 w 759"/>
              <a:gd name="T29" fmla="*/ 291 h 642"/>
              <a:gd name="T30" fmla="*/ 263 w 759"/>
              <a:gd name="T31" fmla="*/ 291 h 642"/>
              <a:gd name="T32" fmla="*/ 350 w 759"/>
              <a:gd name="T33" fmla="*/ 379 h 642"/>
              <a:gd name="T34" fmla="*/ 758 w 759"/>
              <a:gd name="T35" fmla="*/ 379 h 642"/>
              <a:gd name="T36" fmla="*/ 758 w 759"/>
              <a:gd name="T37" fmla="*/ 554 h 642"/>
              <a:gd name="T38" fmla="*/ 671 w 759"/>
              <a:gd name="T39" fmla="*/ 641 h 642"/>
              <a:gd name="T40" fmla="*/ 496 w 759"/>
              <a:gd name="T41" fmla="*/ 641 h 642"/>
              <a:gd name="T42" fmla="*/ 408 w 759"/>
              <a:gd name="T43" fmla="*/ 554 h 642"/>
              <a:gd name="T44" fmla="*/ 408 w 759"/>
              <a:gd name="T45" fmla="*/ 233 h 642"/>
              <a:gd name="T46" fmla="*/ 642 w 759"/>
              <a:gd name="T47" fmla="*/ 0 h 642"/>
              <a:gd name="T48" fmla="*/ 671 w 759"/>
              <a:gd name="T49" fmla="*/ 0 h 642"/>
              <a:gd name="T50" fmla="*/ 700 w 759"/>
              <a:gd name="T51" fmla="*/ 29 h 642"/>
              <a:gd name="T52" fmla="*/ 700 w 759"/>
              <a:gd name="T53" fmla="*/ 87 h 642"/>
              <a:gd name="T54" fmla="*/ 671 w 759"/>
              <a:gd name="T55" fmla="*/ 116 h 642"/>
              <a:gd name="T56" fmla="*/ 642 w 759"/>
              <a:gd name="T57" fmla="*/ 116 h 642"/>
              <a:gd name="T58" fmla="*/ 525 w 759"/>
              <a:gd name="T59" fmla="*/ 233 h 642"/>
              <a:gd name="T60" fmla="*/ 525 w 759"/>
              <a:gd name="T61" fmla="*/ 248 h 642"/>
              <a:gd name="T62" fmla="*/ 569 w 759"/>
              <a:gd name="T63" fmla="*/ 291 h 642"/>
              <a:gd name="T64" fmla="*/ 671 w 759"/>
              <a:gd name="T65" fmla="*/ 291 h 642"/>
              <a:gd name="T66" fmla="*/ 758 w 759"/>
              <a:gd name="T67" fmla="*/ 379 h 6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759" h="642">
                <a:moveTo>
                  <a:pt x="350" y="379"/>
                </a:moveTo>
                <a:lnTo>
                  <a:pt x="350" y="554"/>
                </a:lnTo>
                <a:cubicBezTo>
                  <a:pt x="350" y="602"/>
                  <a:pt x="311" y="641"/>
                  <a:pt x="263" y="641"/>
                </a:cubicBezTo>
                <a:lnTo>
                  <a:pt x="88" y="641"/>
                </a:lnTo>
                <a:cubicBezTo>
                  <a:pt x="39" y="641"/>
                  <a:pt x="0" y="602"/>
                  <a:pt x="0" y="554"/>
                </a:cubicBezTo>
                <a:lnTo>
                  <a:pt x="0" y="233"/>
                </a:lnTo>
                <a:cubicBezTo>
                  <a:pt x="0" y="105"/>
                  <a:pt x="105" y="0"/>
                  <a:pt x="233" y="0"/>
                </a:cubicBezTo>
                <a:lnTo>
                  <a:pt x="263" y="0"/>
                </a:lnTo>
                <a:cubicBezTo>
                  <a:pt x="279" y="0"/>
                  <a:pt x="292" y="13"/>
                  <a:pt x="292" y="29"/>
                </a:cubicBezTo>
                <a:lnTo>
                  <a:pt x="292" y="87"/>
                </a:lnTo>
                <a:cubicBezTo>
                  <a:pt x="292" y="103"/>
                  <a:pt x="279" y="116"/>
                  <a:pt x="263" y="116"/>
                </a:cubicBezTo>
                <a:lnTo>
                  <a:pt x="233" y="116"/>
                </a:lnTo>
                <a:cubicBezTo>
                  <a:pt x="169" y="116"/>
                  <a:pt x="117" y="169"/>
                  <a:pt x="117" y="233"/>
                </a:cubicBezTo>
                <a:lnTo>
                  <a:pt x="117" y="248"/>
                </a:lnTo>
                <a:cubicBezTo>
                  <a:pt x="117" y="272"/>
                  <a:pt x="136" y="291"/>
                  <a:pt x="161" y="291"/>
                </a:cubicBezTo>
                <a:lnTo>
                  <a:pt x="263" y="291"/>
                </a:lnTo>
                <a:cubicBezTo>
                  <a:pt x="311" y="291"/>
                  <a:pt x="350" y="330"/>
                  <a:pt x="350" y="379"/>
                </a:cubicBezTo>
                <a:close/>
                <a:moveTo>
                  <a:pt x="758" y="379"/>
                </a:moveTo>
                <a:lnTo>
                  <a:pt x="758" y="554"/>
                </a:lnTo>
                <a:cubicBezTo>
                  <a:pt x="758" y="602"/>
                  <a:pt x="719" y="641"/>
                  <a:pt x="671" y="641"/>
                </a:cubicBezTo>
                <a:lnTo>
                  <a:pt x="496" y="641"/>
                </a:lnTo>
                <a:cubicBezTo>
                  <a:pt x="447" y="641"/>
                  <a:pt x="408" y="602"/>
                  <a:pt x="408" y="554"/>
                </a:cubicBezTo>
                <a:lnTo>
                  <a:pt x="408" y="233"/>
                </a:lnTo>
                <a:cubicBezTo>
                  <a:pt x="408" y="105"/>
                  <a:pt x="513" y="0"/>
                  <a:pt x="642" y="0"/>
                </a:cubicBezTo>
                <a:lnTo>
                  <a:pt x="671" y="0"/>
                </a:lnTo>
                <a:cubicBezTo>
                  <a:pt x="687" y="0"/>
                  <a:pt x="700" y="13"/>
                  <a:pt x="700" y="29"/>
                </a:cubicBezTo>
                <a:lnTo>
                  <a:pt x="700" y="87"/>
                </a:lnTo>
                <a:cubicBezTo>
                  <a:pt x="700" y="103"/>
                  <a:pt x="687" y="116"/>
                  <a:pt x="671" y="116"/>
                </a:cubicBezTo>
                <a:lnTo>
                  <a:pt x="642" y="116"/>
                </a:lnTo>
                <a:cubicBezTo>
                  <a:pt x="577" y="116"/>
                  <a:pt x="525" y="169"/>
                  <a:pt x="525" y="233"/>
                </a:cubicBezTo>
                <a:lnTo>
                  <a:pt x="525" y="248"/>
                </a:lnTo>
                <a:cubicBezTo>
                  <a:pt x="525" y="272"/>
                  <a:pt x="545" y="291"/>
                  <a:pt x="569" y="291"/>
                </a:cubicBezTo>
                <a:lnTo>
                  <a:pt x="671" y="291"/>
                </a:lnTo>
                <a:cubicBezTo>
                  <a:pt x="719" y="291"/>
                  <a:pt x="758" y="330"/>
                  <a:pt x="758" y="379"/>
                </a:cubicBezTo>
                <a:close/>
              </a:path>
            </a:pathLst>
          </a:custGeom>
          <a:solidFill>
            <a:srgbClr val="092C7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pPr marL="0" marR="0" lvl="0" indent="0" algn="l" defTabSz="3429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srgbClr val="E2BC00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</a:endParaRPr>
          </a:p>
        </p:txBody>
      </p:sp>
      <p:sp>
        <p:nvSpPr>
          <p:cNvPr id="10" name="Quote">
            <a:extLst>
              <a:ext uri="{FF2B5EF4-FFF2-40B4-BE49-F238E27FC236}">
                <a16:creationId xmlns:a16="http://schemas.microsoft.com/office/drawing/2014/main" id="{D569EA10-43E0-4BEE-B214-09F7B8A2322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38633" y="2149100"/>
            <a:ext cx="2452748" cy="136176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quote</a:t>
            </a:r>
          </a:p>
        </p:txBody>
      </p:sp>
      <p:sp>
        <p:nvSpPr>
          <p:cNvPr id="9" name="Page Number">
            <a:extLst>
              <a:ext uri="{FF2B5EF4-FFF2-40B4-BE49-F238E27FC236}">
                <a16:creationId xmlns:a16="http://schemas.microsoft.com/office/drawing/2014/main" id="{EEE55CF8-625E-4400-8F6B-ECBACA3EBA59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3675039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Quot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71554FC-FADE-4575-A597-D22AD9E65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79796" y="285751"/>
            <a:ext cx="8584406" cy="45719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17C347-6C9A-4E19-9B45-59DD15CEE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88702" y="1056529"/>
            <a:ext cx="3019509" cy="3030441"/>
          </a:xfrm>
          <a:prstGeom prst="rect">
            <a:avLst/>
          </a:prstGeom>
          <a:solidFill>
            <a:srgbClr val="092C7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76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ource Sans Pro" panose="020B0503030403020204" pitchFamily="34" charset="0"/>
              <a:ea typeface="Source Sans Pro" panose="020B0503030403020204" pitchFamily="34" charset="0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92F947-1432-4A46-A4D0-277EDD87161D}"/>
              </a:ext>
            </a:extLst>
          </p:cNvPr>
          <p:cNvSpPr/>
          <p:nvPr userDrawn="1"/>
        </p:nvSpPr>
        <p:spPr>
          <a:xfrm>
            <a:off x="1416326" y="1543050"/>
            <a:ext cx="4253948" cy="2057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Quote">
            <a:extLst>
              <a:ext uri="{FF2B5EF4-FFF2-40B4-BE49-F238E27FC236}">
                <a16:creationId xmlns:a16="http://schemas.microsoft.com/office/drawing/2014/main" id="{5C8A66A0-BC82-4893-917E-EB5E32A0EFD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80255" y="1925782"/>
            <a:ext cx="3308447" cy="133003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2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quote</a:t>
            </a:r>
          </a:p>
        </p:txBody>
      </p:sp>
      <p:sp>
        <p:nvSpPr>
          <p:cNvPr id="4" name="Picture">
            <a:extLst>
              <a:ext uri="{FF2B5EF4-FFF2-40B4-BE49-F238E27FC236}">
                <a16:creationId xmlns:a16="http://schemas.microsoft.com/office/drawing/2014/main" id="{4E6386A3-9469-4807-90E8-CCCADF41D9A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5670273" y="1543050"/>
            <a:ext cx="2057400" cy="2057400"/>
          </a:xfrm>
          <a:custGeom>
            <a:avLst/>
            <a:gdLst>
              <a:gd name="connsiteX0" fmla="*/ 0 w 2743200"/>
              <a:gd name="connsiteY0" fmla="*/ 0 h 2743200"/>
              <a:gd name="connsiteX1" fmla="*/ 2743200 w 2743200"/>
              <a:gd name="connsiteY1" fmla="*/ 0 h 2743200"/>
              <a:gd name="connsiteX2" fmla="*/ 2743200 w 2743200"/>
              <a:gd name="connsiteY2" fmla="*/ 2743200 h 2743200"/>
              <a:gd name="connsiteX3" fmla="*/ 0 w 2743200"/>
              <a:gd name="connsiteY3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2743200">
                <a:moveTo>
                  <a:pt x="0" y="0"/>
                </a:moveTo>
                <a:lnTo>
                  <a:pt x="2743200" y="0"/>
                </a:lnTo>
                <a:lnTo>
                  <a:pt x="2743200" y="2743200"/>
                </a:lnTo>
                <a:lnTo>
                  <a:pt x="0" y="27432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/>
          </a:p>
        </p:txBody>
      </p:sp>
      <p:sp>
        <p:nvSpPr>
          <p:cNvPr id="11" name="Picture Citation">
            <a:extLst>
              <a:ext uri="{FF2B5EF4-FFF2-40B4-BE49-F238E27FC236}">
                <a16:creationId xmlns:a16="http://schemas.microsoft.com/office/drawing/2014/main" id="{0B1D907D-0C88-48F8-8FE2-9848768ADBD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00877" y="3607377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C812EE0D-8561-48A0-A9AE-FEBB91B26CAF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3206994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g Quot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71554FC-FADE-4575-A597-D22AD9E65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79796" y="285751"/>
            <a:ext cx="8584406" cy="45719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17C347-6C9A-4E19-9B45-59DD15CEE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88702" y="1056529"/>
            <a:ext cx="3019509" cy="3030441"/>
          </a:xfrm>
          <a:prstGeom prst="rect">
            <a:avLst/>
          </a:prstGeom>
          <a:solidFill>
            <a:srgbClr val="092C7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srgbClr val="002D72"/>
              </a:solidFill>
              <a:effectLst/>
              <a:uLnTx/>
              <a:uFillTx/>
              <a:latin typeface="Source Sans Pro" panose="020B0503030403020204" pitchFamily="34" charset="0"/>
              <a:ea typeface="Source Sans Pro" panose="020B0503030403020204" pitchFamily="34" charset="0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92F947-1432-4A46-A4D0-277EDD87161D}"/>
              </a:ext>
            </a:extLst>
          </p:cNvPr>
          <p:cNvSpPr/>
          <p:nvPr userDrawn="1"/>
        </p:nvSpPr>
        <p:spPr>
          <a:xfrm>
            <a:off x="1416326" y="1543050"/>
            <a:ext cx="4253948" cy="2057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C2E7280-E0EB-D34E-ACCA-E3CD48433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6553" y="1757825"/>
            <a:ext cx="3941378" cy="1700078"/>
          </a:xfrm>
          <a:prstGeom prst="rect">
            <a:avLst/>
          </a:prstGeom>
        </p:spPr>
        <p:txBody>
          <a:bodyPr/>
          <a:lstStyle>
            <a:lvl1pPr>
              <a:defRPr sz="1600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">
            <a:extLst>
              <a:ext uri="{FF2B5EF4-FFF2-40B4-BE49-F238E27FC236}">
                <a16:creationId xmlns:a16="http://schemas.microsoft.com/office/drawing/2014/main" id="{4E6386A3-9469-4807-90E8-CCCADF41D9A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5670273" y="1543050"/>
            <a:ext cx="2057400" cy="2057400"/>
          </a:xfrm>
          <a:custGeom>
            <a:avLst/>
            <a:gdLst>
              <a:gd name="connsiteX0" fmla="*/ 0 w 2743200"/>
              <a:gd name="connsiteY0" fmla="*/ 0 h 2743200"/>
              <a:gd name="connsiteX1" fmla="*/ 2743200 w 2743200"/>
              <a:gd name="connsiteY1" fmla="*/ 0 h 2743200"/>
              <a:gd name="connsiteX2" fmla="*/ 2743200 w 2743200"/>
              <a:gd name="connsiteY2" fmla="*/ 2743200 h 2743200"/>
              <a:gd name="connsiteX3" fmla="*/ 0 w 2743200"/>
              <a:gd name="connsiteY3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2743200">
                <a:moveTo>
                  <a:pt x="0" y="0"/>
                </a:moveTo>
                <a:lnTo>
                  <a:pt x="2743200" y="0"/>
                </a:lnTo>
                <a:lnTo>
                  <a:pt x="2743200" y="2743200"/>
                </a:lnTo>
                <a:lnTo>
                  <a:pt x="0" y="27432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/>
          </a:p>
        </p:txBody>
      </p:sp>
      <p:sp>
        <p:nvSpPr>
          <p:cNvPr id="11" name="Picture Citation">
            <a:extLst>
              <a:ext uri="{FF2B5EF4-FFF2-40B4-BE49-F238E27FC236}">
                <a16:creationId xmlns:a16="http://schemas.microsoft.com/office/drawing/2014/main" id="{0B1D907D-0C88-48F8-8FE2-9848768ADBD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00877" y="3607377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C812EE0D-8561-48A0-A9AE-FEBB91B26CAF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3226819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">
            <a:extLst>
              <a:ext uri="{FF2B5EF4-FFF2-40B4-BE49-F238E27FC236}">
                <a16:creationId xmlns:a16="http://schemas.microsoft.com/office/drawing/2014/main" id="{AE8B6D00-0CE5-4F77-A502-4776F085A5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2D77B7E-D676-4430-9251-20A93BF455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211955E-A65C-4E31-A691-13A70FEEC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479986"/>
            <a:ext cx="9144000" cy="269367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13" name="Picture 1">
            <a:extLst>
              <a:ext uri="{FF2B5EF4-FFF2-40B4-BE49-F238E27FC236}">
                <a16:creationId xmlns:a16="http://schemas.microsoft.com/office/drawing/2014/main" id="{3EF03DDC-6633-494B-9776-488C6BEEF14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 bwMode="auto">
          <a:xfrm>
            <a:off x="533919" y="155929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8" name="Picture 1 Citation">
            <a:extLst>
              <a:ext uri="{FF2B5EF4-FFF2-40B4-BE49-F238E27FC236}">
                <a16:creationId xmlns:a16="http://schemas.microsoft.com/office/drawing/2014/main" id="{23EDEA9D-6619-4636-9D0C-708BA2E0C94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64163" y="3239365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0" name="Bullet 1">
            <a:extLst>
              <a:ext uri="{FF2B5EF4-FFF2-40B4-BE49-F238E27FC236}">
                <a16:creationId xmlns:a16="http://schemas.microsoft.com/office/drawing/2014/main" id="{4A0E21E2-0D13-441F-82DA-7A39FD0CFA1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37750" y="358399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112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  <a:lvl3pPr marL="914400" indent="-228600">
              <a:defRPr sz="1000">
                <a:solidFill>
                  <a:schemeClr val="bg1"/>
                </a:solidFill>
              </a:defRPr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2" name="Picture 2">
            <a:extLst>
              <a:ext uri="{FF2B5EF4-FFF2-40B4-BE49-F238E27FC236}">
                <a16:creationId xmlns:a16="http://schemas.microsoft.com/office/drawing/2014/main" id="{2E4C83EF-E5C1-438E-8B2B-8E1C2D8A343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 bwMode="auto">
          <a:xfrm>
            <a:off x="2683807" y="157401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9" name="Picture 2 Citation">
            <a:extLst>
              <a:ext uri="{FF2B5EF4-FFF2-40B4-BE49-F238E27FC236}">
                <a16:creationId xmlns:a16="http://schemas.microsoft.com/office/drawing/2014/main" id="{A0086350-D8A5-4130-8619-AE16BACE43C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812135" y="3245850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1" name="Bullet 2">
            <a:extLst>
              <a:ext uri="{FF2B5EF4-FFF2-40B4-BE49-F238E27FC236}">
                <a16:creationId xmlns:a16="http://schemas.microsoft.com/office/drawing/2014/main" id="{D54FA790-8A27-4C02-86E4-F475F67FD48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683807" y="359871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112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1" name="Picture 3">
            <a:extLst>
              <a:ext uri="{FF2B5EF4-FFF2-40B4-BE49-F238E27FC236}">
                <a16:creationId xmlns:a16="http://schemas.microsoft.com/office/drawing/2014/main" id="{A351FD4D-8E7A-4EB5-B689-26D5EE8CBDA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 bwMode="auto">
          <a:xfrm>
            <a:off x="4796130" y="157401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30" name="Picture 3 Citation">
            <a:extLst>
              <a:ext uri="{FF2B5EF4-FFF2-40B4-BE49-F238E27FC236}">
                <a16:creationId xmlns:a16="http://schemas.microsoft.com/office/drawing/2014/main" id="{D6D743B7-EFB0-47FD-A3B0-8348B7AE467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926374" y="3243516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2" name="Bullet 3">
            <a:extLst>
              <a:ext uri="{FF2B5EF4-FFF2-40B4-BE49-F238E27FC236}">
                <a16:creationId xmlns:a16="http://schemas.microsoft.com/office/drawing/2014/main" id="{7E7E2D7E-6AA9-45C1-862B-20DD1416268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799963" y="359871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0" name="Picture 4">
            <a:extLst>
              <a:ext uri="{FF2B5EF4-FFF2-40B4-BE49-F238E27FC236}">
                <a16:creationId xmlns:a16="http://schemas.microsoft.com/office/drawing/2014/main" id="{D8648803-C884-4BE6-8CD5-BC3B1F26808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 bwMode="auto">
          <a:xfrm>
            <a:off x="6933252" y="155929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31" name="Picture 4 Citation">
            <a:extLst>
              <a:ext uri="{FF2B5EF4-FFF2-40B4-BE49-F238E27FC236}">
                <a16:creationId xmlns:a16="http://schemas.microsoft.com/office/drawing/2014/main" id="{CCE9FB30-9A0B-481A-8316-DA7750A5B61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063496" y="3229986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3" name="Bullet 4">
            <a:extLst>
              <a:ext uri="{FF2B5EF4-FFF2-40B4-BE49-F238E27FC236}">
                <a16:creationId xmlns:a16="http://schemas.microsoft.com/office/drawing/2014/main" id="{D7971259-2CFF-43DE-B8EF-1B4A73DC884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935168" y="3583996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27" name="Page Number">
            <a:extLst>
              <a:ext uri="{FF2B5EF4-FFF2-40B4-BE49-F238E27FC236}">
                <a16:creationId xmlns:a16="http://schemas.microsoft.com/office/drawing/2014/main" id="{D7320757-0FB4-4CE4-B232-73364EDF6C68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4138630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Blue Callout">
    <p:bg>
      <p:bgPr>
        <a:solidFill>
          <a:srgbClr val="69AC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6D48CE8C-C275-46E6-9D6E-D300E5B92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9534" y="1600200"/>
            <a:ext cx="1943100" cy="1943100"/>
          </a:xfrm>
          <a:prstGeom prst="ellipse">
            <a:avLst/>
          </a:prstGeom>
          <a:solidFill>
            <a:srgbClr val="092C74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5" name="Text">
            <a:extLst>
              <a:ext uri="{FF2B5EF4-FFF2-40B4-BE49-F238E27FC236}">
                <a16:creationId xmlns:a16="http://schemas.microsoft.com/office/drawing/2014/main" id="{20A1A377-F0DC-451D-AD18-E54E930A61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23886" y="1775113"/>
            <a:ext cx="5162914" cy="159327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6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 subtitle styles</a:t>
            </a:r>
          </a:p>
        </p:txBody>
      </p:sp>
      <p:sp>
        <p:nvSpPr>
          <p:cNvPr id="6" name="Page Number">
            <a:extLst>
              <a:ext uri="{FF2B5EF4-FFF2-40B4-BE49-F238E27FC236}">
                <a16:creationId xmlns:a16="http://schemas.microsoft.com/office/drawing/2014/main" id="{DD38D696-ECB8-473D-97C3-2C4977B479B9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rgbClr val="092C74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rgbClr val="092C74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5044848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ight Blue Callou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6D48CE8C-C275-46E6-9D6E-D300E5B92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9534" y="1600200"/>
            <a:ext cx="1943100" cy="1943100"/>
          </a:xfrm>
          <a:prstGeom prst="ellipse">
            <a:avLst/>
          </a:prstGeom>
          <a:solidFill>
            <a:srgbClr val="092C74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400" b="0" i="0" u="none" strike="noStrike" kern="120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9B22E3D-8576-D248-8FD1-C324D7DFE63C}"/>
              </a:ext>
            </a:extLst>
          </p:cNvPr>
          <p:cNvSpPr/>
          <p:nvPr userDrawn="1"/>
        </p:nvSpPr>
        <p:spPr>
          <a:xfrm>
            <a:off x="3342290" y="1600200"/>
            <a:ext cx="5801710" cy="1943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6028B7-D1DD-4A43-98BB-B15FB80155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3887" y="1821512"/>
            <a:ext cx="5472968" cy="1500475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>
              <a:defRPr sz="16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age Number">
            <a:extLst>
              <a:ext uri="{FF2B5EF4-FFF2-40B4-BE49-F238E27FC236}">
                <a16:creationId xmlns:a16="http://schemas.microsoft.com/office/drawing/2014/main" id="{DD38D696-ECB8-473D-97C3-2C4977B479B9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823707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  <p:sp>
        <p:nvSpPr>
          <p:cNvPr id="31" name="Google Shape;31;p6"/>
          <p:cNvSpPr txBox="1">
            <a:spLocks noGrp="1"/>
          </p:cNvSpPr>
          <p:nvPr>
            <p:ph type="body" idx="1"/>
          </p:nvPr>
        </p:nvSpPr>
        <p:spPr>
          <a:xfrm>
            <a:off x="16955" y="4695967"/>
            <a:ext cx="31551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Ca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">
            <a:extLst>
              <a:ext uri="{FF2B5EF4-FFF2-40B4-BE49-F238E27FC236}">
                <a16:creationId xmlns:a16="http://schemas.microsoft.com/office/drawing/2014/main" id="{20A1A377-F0DC-451D-AD18-E54E930A61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71600" y="2059686"/>
            <a:ext cx="6400800" cy="1024128"/>
          </a:xfrm>
          <a:prstGeom prst="rect">
            <a:avLst/>
          </a:prstGeom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400800"/>
                      <a:gd name="connsiteY0" fmla="*/ 0 h 1024128"/>
                      <a:gd name="connsiteX1" fmla="*/ 448056 w 6400800"/>
                      <a:gd name="connsiteY1" fmla="*/ 0 h 1024128"/>
                      <a:gd name="connsiteX2" fmla="*/ 1216152 w 6400800"/>
                      <a:gd name="connsiteY2" fmla="*/ 0 h 1024128"/>
                      <a:gd name="connsiteX3" fmla="*/ 1920240 w 6400800"/>
                      <a:gd name="connsiteY3" fmla="*/ 0 h 1024128"/>
                      <a:gd name="connsiteX4" fmla="*/ 2368296 w 6400800"/>
                      <a:gd name="connsiteY4" fmla="*/ 0 h 1024128"/>
                      <a:gd name="connsiteX5" fmla="*/ 2944368 w 6400800"/>
                      <a:gd name="connsiteY5" fmla="*/ 0 h 1024128"/>
                      <a:gd name="connsiteX6" fmla="*/ 3712464 w 6400800"/>
                      <a:gd name="connsiteY6" fmla="*/ 0 h 1024128"/>
                      <a:gd name="connsiteX7" fmla="*/ 4352544 w 6400800"/>
                      <a:gd name="connsiteY7" fmla="*/ 0 h 1024128"/>
                      <a:gd name="connsiteX8" fmla="*/ 5056632 w 6400800"/>
                      <a:gd name="connsiteY8" fmla="*/ 0 h 1024128"/>
                      <a:gd name="connsiteX9" fmla="*/ 5632704 w 6400800"/>
                      <a:gd name="connsiteY9" fmla="*/ 0 h 1024128"/>
                      <a:gd name="connsiteX10" fmla="*/ 6400800 w 6400800"/>
                      <a:gd name="connsiteY10" fmla="*/ 0 h 1024128"/>
                      <a:gd name="connsiteX11" fmla="*/ 6400800 w 6400800"/>
                      <a:gd name="connsiteY11" fmla="*/ 532547 h 1024128"/>
                      <a:gd name="connsiteX12" fmla="*/ 6400800 w 6400800"/>
                      <a:gd name="connsiteY12" fmla="*/ 1024128 h 1024128"/>
                      <a:gd name="connsiteX13" fmla="*/ 5952744 w 6400800"/>
                      <a:gd name="connsiteY13" fmla="*/ 1024128 h 1024128"/>
                      <a:gd name="connsiteX14" fmla="*/ 5504688 w 6400800"/>
                      <a:gd name="connsiteY14" fmla="*/ 1024128 h 1024128"/>
                      <a:gd name="connsiteX15" fmla="*/ 4800600 w 6400800"/>
                      <a:gd name="connsiteY15" fmla="*/ 1024128 h 1024128"/>
                      <a:gd name="connsiteX16" fmla="*/ 4352544 w 6400800"/>
                      <a:gd name="connsiteY16" fmla="*/ 1024128 h 1024128"/>
                      <a:gd name="connsiteX17" fmla="*/ 3712464 w 6400800"/>
                      <a:gd name="connsiteY17" fmla="*/ 1024128 h 1024128"/>
                      <a:gd name="connsiteX18" fmla="*/ 3200400 w 6400800"/>
                      <a:gd name="connsiteY18" fmla="*/ 1024128 h 1024128"/>
                      <a:gd name="connsiteX19" fmla="*/ 2560320 w 6400800"/>
                      <a:gd name="connsiteY19" fmla="*/ 1024128 h 1024128"/>
                      <a:gd name="connsiteX20" fmla="*/ 1920240 w 6400800"/>
                      <a:gd name="connsiteY20" fmla="*/ 1024128 h 1024128"/>
                      <a:gd name="connsiteX21" fmla="*/ 1280160 w 6400800"/>
                      <a:gd name="connsiteY21" fmla="*/ 1024128 h 1024128"/>
                      <a:gd name="connsiteX22" fmla="*/ 640080 w 6400800"/>
                      <a:gd name="connsiteY22" fmla="*/ 1024128 h 1024128"/>
                      <a:gd name="connsiteX23" fmla="*/ 0 w 6400800"/>
                      <a:gd name="connsiteY23" fmla="*/ 1024128 h 1024128"/>
                      <a:gd name="connsiteX24" fmla="*/ 0 w 6400800"/>
                      <a:gd name="connsiteY24" fmla="*/ 501823 h 1024128"/>
                      <a:gd name="connsiteX25" fmla="*/ 0 w 6400800"/>
                      <a:gd name="connsiteY25" fmla="*/ 0 h 10241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</a:cxnLst>
                    <a:rect l="l" t="t" r="r" b="b"/>
                    <a:pathLst>
                      <a:path w="6400800" h="1024128" fill="none" extrusionOk="0">
                        <a:moveTo>
                          <a:pt x="0" y="0"/>
                        </a:moveTo>
                        <a:cubicBezTo>
                          <a:pt x="114003" y="2240"/>
                          <a:pt x="334853" y="8483"/>
                          <a:pt x="448056" y="0"/>
                        </a:cubicBezTo>
                        <a:cubicBezTo>
                          <a:pt x="561259" y="-8483"/>
                          <a:pt x="898673" y="32867"/>
                          <a:pt x="1216152" y="0"/>
                        </a:cubicBezTo>
                        <a:cubicBezTo>
                          <a:pt x="1533631" y="-32867"/>
                          <a:pt x="1777884" y="21873"/>
                          <a:pt x="1920240" y="0"/>
                        </a:cubicBezTo>
                        <a:cubicBezTo>
                          <a:pt x="2062596" y="-21873"/>
                          <a:pt x="2221069" y="21062"/>
                          <a:pt x="2368296" y="0"/>
                        </a:cubicBezTo>
                        <a:cubicBezTo>
                          <a:pt x="2515523" y="-21062"/>
                          <a:pt x="2687131" y="-25525"/>
                          <a:pt x="2944368" y="0"/>
                        </a:cubicBezTo>
                        <a:cubicBezTo>
                          <a:pt x="3201605" y="25525"/>
                          <a:pt x="3525093" y="-23965"/>
                          <a:pt x="3712464" y="0"/>
                        </a:cubicBezTo>
                        <a:cubicBezTo>
                          <a:pt x="3899835" y="23965"/>
                          <a:pt x="4160557" y="-24896"/>
                          <a:pt x="4352544" y="0"/>
                        </a:cubicBezTo>
                        <a:cubicBezTo>
                          <a:pt x="4544531" y="24896"/>
                          <a:pt x="4867664" y="-32301"/>
                          <a:pt x="5056632" y="0"/>
                        </a:cubicBezTo>
                        <a:cubicBezTo>
                          <a:pt x="5245600" y="32301"/>
                          <a:pt x="5477915" y="3001"/>
                          <a:pt x="5632704" y="0"/>
                        </a:cubicBezTo>
                        <a:cubicBezTo>
                          <a:pt x="5787493" y="-3001"/>
                          <a:pt x="6237857" y="22197"/>
                          <a:pt x="6400800" y="0"/>
                        </a:cubicBezTo>
                        <a:cubicBezTo>
                          <a:pt x="6396578" y="133146"/>
                          <a:pt x="6403251" y="296148"/>
                          <a:pt x="6400800" y="532547"/>
                        </a:cubicBezTo>
                        <a:cubicBezTo>
                          <a:pt x="6398349" y="768946"/>
                          <a:pt x="6381196" y="898683"/>
                          <a:pt x="6400800" y="1024128"/>
                        </a:cubicBezTo>
                        <a:cubicBezTo>
                          <a:pt x="6268239" y="1024008"/>
                          <a:pt x="6143268" y="1010020"/>
                          <a:pt x="5952744" y="1024128"/>
                        </a:cubicBezTo>
                        <a:cubicBezTo>
                          <a:pt x="5762220" y="1038236"/>
                          <a:pt x="5643066" y="1008549"/>
                          <a:pt x="5504688" y="1024128"/>
                        </a:cubicBezTo>
                        <a:cubicBezTo>
                          <a:pt x="5366310" y="1039707"/>
                          <a:pt x="5106931" y="1022226"/>
                          <a:pt x="4800600" y="1024128"/>
                        </a:cubicBezTo>
                        <a:cubicBezTo>
                          <a:pt x="4494269" y="1026030"/>
                          <a:pt x="4548652" y="1032944"/>
                          <a:pt x="4352544" y="1024128"/>
                        </a:cubicBezTo>
                        <a:cubicBezTo>
                          <a:pt x="4156436" y="1015312"/>
                          <a:pt x="3931114" y="1004365"/>
                          <a:pt x="3712464" y="1024128"/>
                        </a:cubicBezTo>
                        <a:cubicBezTo>
                          <a:pt x="3493814" y="1043891"/>
                          <a:pt x="3437052" y="1026545"/>
                          <a:pt x="3200400" y="1024128"/>
                        </a:cubicBezTo>
                        <a:cubicBezTo>
                          <a:pt x="2963748" y="1021711"/>
                          <a:pt x="2864624" y="1004544"/>
                          <a:pt x="2560320" y="1024128"/>
                        </a:cubicBezTo>
                        <a:cubicBezTo>
                          <a:pt x="2256016" y="1043712"/>
                          <a:pt x="2229375" y="1000575"/>
                          <a:pt x="1920240" y="1024128"/>
                        </a:cubicBezTo>
                        <a:cubicBezTo>
                          <a:pt x="1611105" y="1047681"/>
                          <a:pt x="1448612" y="1019113"/>
                          <a:pt x="1280160" y="1024128"/>
                        </a:cubicBezTo>
                        <a:cubicBezTo>
                          <a:pt x="1111708" y="1029143"/>
                          <a:pt x="922508" y="1019914"/>
                          <a:pt x="640080" y="1024128"/>
                        </a:cubicBezTo>
                        <a:cubicBezTo>
                          <a:pt x="357652" y="1028342"/>
                          <a:pt x="253574" y="1044160"/>
                          <a:pt x="0" y="1024128"/>
                        </a:cubicBezTo>
                        <a:cubicBezTo>
                          <a:pt x="-2269" y="848950"/>
                          <a:pt x="14764" y="685118"/>
                          <a:pt x="0" y="501823"/>
                        </a:cubicBezTo>
                        <a:cubicBezTo>
                          <a:pt x="-14764" y="318529"/>
                          <a:pt x="23002" y="223198"/>
                          <a:pt x="0" y="0"/>
                        </a:cubicBezTo>
                        <a:close/>
                      </a:path>
                      <a:path w="6400800" h="1024128" stroke="0" extrusionOk="0">
                        <a:moveTo>
                          <a:pt x="0" y="0"/>
                        </a:moveTo>
                        <a:cubicBezTo>
                          <a:pt x="257510" y="5952"/>
                          <a:pt x="323222" y="-23013"/>
                          <a:pt x="576072" y="0"/>
                        </a:cubicBezTo>
                        <a:cubicBezTo>
                          <a:pt x="828922" y="23013"/>
                          <a:pt x="906989" y="-3764"/>
                          <a:pt x="1024128" y="0"/>
                        </a:cubicBezTo>
                        <a:cubicBezTo>
                          <a:pt x="1141267" y="3764"/>
                          <a:pt x="1608844" y="14506"/>
                          <a:pt x="1792224" y="0"/>
                        </a:cubicBezTo>
                        <a:cubicBezTo>
                          <a:pt x="1975604" y="-14506"/>
                          <a:pt x="2125923" y="3677"/>
                          <a:pt x="2368296" y="0"/>
                        </a:cubicBezTo>
                        <a:cubicBezTo>
                          <a:pt x="2610669" y="-3677"/>
                          <a:pt x="2825109" y="26561"/>
                          <a:pt x="2944368" y="0"/>
                        </a:cubicBezTo>
                        <a:cubicBezTo>
                          <a:pt x="3063627" y="-26561"/>
                          <a:pt x="3353138" y="-4308"/>
                          <a:pt x="3712464" y="0"/>
                        </a:cubicBezTo>
                        <a:cubicBezTo>
                          <a:pt x="4071790" y="4308"/>
                          <a:pt x="4009888" y="23758"/>
                          <a:pt x="4224528" y="0"/>
                        </a:cubicBezTo>
                        <a:cubicBezTo>
                          <a:pt x="4439168" y="-23758"/>
                          <a:pt x="4697605" y="-12830"/>
                          <a:pt x="4992624" y="0"/>
                        </a:cubicBezTo>
                        <a:cubicBezTo>
                          <a:pt x="5287643" y="12830"/>
                          <a:pt x="5398489" y="34515"/>
                          <a:pt x="5760720" y="0"/>
                        </a:cubicBezTo>
                        <a:cubicBezTo>
                          <a:pt x="6122951" y="-34515"/>
                          <a:pt x="6246735" y="28921"/>
                          <a:pt x="6400800" y="0"/>
                        </a:cubicBezTo>
                        <a:cubicBezTo>
                          <a:pt x="6379169" y="250330"/>
                          <a:pt x="6388764" y="374694"/>
                          <a:pt x="6400800" y="532547"/>
                        </a:cubicBezTo>
                        <a:cubicBezTo>
                          <a:pt x="6412836" y="690400"/>
                          <a:pt x="6398280" y="916356"/>
                          <a:pt x="6400800" y="1024128"/>
                        </a:cubicBezTo>
                        <a:cubicBezTo>
                          <a:pt x="6284915" y="1021275"/>
                          <a:pt x="6077492" y="1042253"/>
                          <a:pt x="5952744" y="1024128"/>
                        </a:cubicBezTo>
                        <a:cubicBezTo>
                          <a:pt x="5827996" y="1006003"/>
                          <a:pt x="5563410" y="1037273"/>
                          <a:pt x="5184648" y="1024128"/>
                        </a:cubicBezTo>
                        <a:cubicBezTo>
                          <a:pt x="4805886" y="1010983"/>
                          <a:pt x="4901458" y="1045731"/>
                          <a:pt x="4672584" y="1024128"/>
                        </a:cubicBezTo>
                        <a:cubicBezTo>
                          <a:pt x="4443710" y="1002525"/>
                          <a:pt x="4282734" y="1016145"/>
                          <a:pt x="4032504" y="1024128"/>
                        </a:cubicBezTo>
                        <a:cubicBezTo>
                          <a:pt x="3782274" y="1032111"/>
                          <a:pt x="3608184" y="1005870"/>
                          <a:pt x="3264408" y="1024128"/>
                        </a:cubicBezTo>
                        <a:cubicBezTo>
                          <a:pt x="2920632" y="1042386"/>
                          <a:pt x="2836861" y="997002"/>
                          <a:pt x="2624328" y="1024128"/>
                        </a:cubicBezTo>
                        <a:cubicBezTo>
                          <a:pt x="2411795" y="1051254"/>
                          <a:pt x="2380197" y="1041522"/>
                          <a:pt x="2176272" y="1024128"/>
                        </a:cubicBezTo>
                        <a:cubicBezTo>
                          <a:pt x="1972347" y="1006734"/>
                          <a:pt x="1811281" y="1033774"/>
                          <a:pt x="1664208" y="1024128"/>
                        </a:cubicBezTo>
                        <a:cubicBezTo>
                          <a:pt x="1517135" y="1014482"/>
                          <a:pt x="1095838" y="1045874"/>
                          <a:pt x="896112" y="1024128"/>
                        </a:cubicBezTo>
                        <a:cubicBezTo>
                          <a:pt x="696386" y="1002382"/>
                          <a:pt x="368294" y="1032078"/>
                          <a:pt x="0" y="1024128"/>
                        </a:cubicBezTo>
                        <a:cubicBezTo>
                          <a:pt x="11432" y="882552"/>
                          <a:pt x="17460" y="773110"/>
                          <a:pt x="0" y="532547"/>
                        </a:cubicBezTo>
                        <a:cubicBezTo>
                          <a:pt x="-17460" y="291984"/>
                          <a:pt x="-24626" y="19526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anchor="ctr">
            <a:norm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EC484E3-124A-47D6-8B12-3738DF80A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4753" y="1822294"/>
            <a:ext cx="474784" cy="474784"/>
            <a:chOff x="1503190" y="2206870"/>
            <a:chExt cx="633045" cy="633045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7047BEA-0185-4428-83CD-C2CCF102CD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53419" y="2206870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B4A0406-8E88-4181-A084-F1E09631C2E4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819713" y="1899583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3A41340-23BB-4726-9CB7-A4F56882D5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0800000">
            <a:off x="7547978" y="2846422"/>
            <a:ext cx="474784" cy="474784"/>
            <a:chOff x="1511836" y="2206870"/>
            <a:chExt cx="633045" cy="633045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A46C6C1-5E6D-4844-89AC-AE75A12818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61884" y="2206870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E3B8023-386E-4231-9B54-4F983B4E81D9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828359" y="1899583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2" name="Page Number">
            <a:extLst>
              <a:ext uri="{FF2B5EF4-FFF2-40B4-BE49-F238E27FC236}">
                <a16:creationId xmlns:a16="http://schemas.microsoft.com/office/drawing/2014/main" id="{EE4A65FC-086F-464B-8207-2570400E7A4A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0B81A465-587E-44B8-B00B-02F8C2007E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0489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">
            <a:extLst>
              <a:ext uri="{FF2B5EF4-FFF2-40B4-BE49-F238E27FC236}">
                <a16:creationId xmlns:a16="http://schemas.microsoft.com/office/drawing/2014/main" id="{A9969320-F42D-4BA1-8841-D6ABE618C3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D29B067-FC08-4D13-A58F-B927560B51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Item 1 Title">
            <a:extLst>
              <a:ext uri="{FF2B5EF4-FFF2-40B4-BE49-F238E27FC236}">
                <a16:creationId xmlns:a16="http://schemas.microsoft.com/office/drawing/2014/main" id="{9034A217-D3D6-4202-8E9F-F36C90A940A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676897" y="1416362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5" name="Item 1 Text">
            <a:extLst>
              <a:ext uri="{FF2B5EF4-FFF2-40B4-BE49-F238E27FC236}">
                <a16:creationId xmlns:a16="http://schemas.microsoft.com/office/drawing/2014/main" id="{33BAD677-83D8-40A2-BACC-37416269DE0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676897" y="1742835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7" name="Item 2 Text">
            <a:extLst>
              <a:ext uri="{FF2B5EF4-FFF2-40B4-BE49-F238E27FC236}">
                <a16:creationId xmlns:a16="http://schemas.microsoft.com/office/drawing/2014/main" id="{D1C23B3C-B769-45CD-A360-A8F635A4253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676897" y="2788039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6" name="Item 2 Title">
            <a:extLst>
              <a:ext uri="{FF2B5EF4-FFF2-40B4-BE49-F238E27FC236}">
                <a16:creationId xmlns:a16="http://schemas.microsoft.com/office/drawing/2014/main" id="{0ADB9006-E953-4BF3-8775-AC491016CA2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676897" y="2465012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9F90BECE-4540-471E-8091-719EC4FA05F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76897" y="3513663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ED72E041-964B-4181-B257-1EE6C8213AA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676897" y="3836691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FDDCEC8F-2C58-466A-B78D-B21B7AC0B1B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53D41192-9C77-467F-9EF0-3D499A0935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016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Item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">
            <a:extLst>
              <a:ext uri="{FF2B5EF4-FFF2-40B4-BE49-F238E27FC236}">
                <a16:creationId xmlns:a16="http://schemas.microsoft.com/office/drawing/2014/main" id="{FD5D22EA-DA0F-4003-95BD-68EF68F107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D29B067-FC08-4D13-A58F-B927560B51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Item 1 Title">
            <a:extLst>
              <a:ext uri="{FF2B5EF4-FFF2-40B4-BE49-F238E27FC236}">
                <a16:creationId xmlns:a16="http://schemas.microsoft.com/office/drawing/2014/main" id="{9034A217-D3D6-4202-8E9F-F36C90A940A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676897" y="1416362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5" name="Item 1 Text">
            <a:extLst>
              <a:ext uri="{FF2B5EF4-FFF2-40B4-BE49-F238E27FC236}">
                <a16:creationId xmlns:a16="http://schemas.microsoft.com/office/drawing/2014/main" id="{33BAD677-83D8-40A2-BACC-37416269DE0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676897" y="1742835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6" name="Item 2 Title">
            <a:extLst>
              <a:ext uri="{FF2B5EF4-FFF2-40B4-BE49-F238E27FC236}">
                <a16:creationId xmlns:a16="http://schemas.microsoft.com/office/drawing/2014/main" id="{0ADB9006-E953-4BF3-8775-AC491016CA2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676897" y="2465012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7" name="Item 2 Text">
            <a:extLst>
              <a:ext uri="{FF2B5EF4-FFF2-40B4-BE49-F238E27FC236}">
                <a16:creationId xmlns:a16="http://schemas.microsoft.com/office/drawing/2014/main" id="{D1C23B3C-B769-45CD-A360-A8F635A4253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676897" y="2801009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9F90BECE-4540-471E-8091-719EC4FA05F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76897" y="3513663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ED72E041-964B-4181-B257-1EE6C8213AA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676897" y="3849661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0" name="Item 4 Title">
            <a:extLst>
              <a:ext uri="{FF2B5EF4-FFF2-40B4-BE49-F238E27FC236}">
                <a16:creationId xmlns:a16="http://schemas.microsoft.com/office/drawing/2014/main" id="{6C648141-3B1A-4A5B-A08A-B937DA82B37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724232" y="1416361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1" name="Item 4 Text">
            <a:extLst>
              <a:ext uri="{FF2B5EF4-FFF2-40B4-BE49-F238E27FC236}">
                <a16:creationId xmlns:a16="http://schemas.microsoft.com/office/drawing/2014/main" id="{A46F24BA-C9D1-4501-95F5-C0354BAA510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724232" y="1742834"/>
            <a:ext cx="2895103" cy="54854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2" name="Item 5 Title">
            <a:extLst>
              <a:ext uri="{FF2B5EF4-FFF2-40B4-BE49-F238E27FC236}">
                <a16:creationId xmlns:a16="http://schemas.microsoft.com/office/drawing/2014/main" id="{199E24F4-ADFC-407D-A87C-57876863862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724232" y="2465011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3" name="Item 5 Text">
            <a:extLst>
              <a:ext uri="{FF2B5EF4-FFF2-40B4-BE49-F238E27FC236}">
                <a16:creationId xmlns:a16="http://schemas.microsoft.com/office/drawing/2014/main" id="{06BC9547-5CA5-4871-A52E-478C55785DA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724232" y="2801009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4" name="Item 6 Title">
            <a:extLst>
              <a:ext uri="{FF2B5EF4-FFF2-40B4-BE49-F238E27FC236}">
                <a16:creationId xmlns:a16="http://schemas.microsoft.com/office/drawing/2014/main" id="{64F76CE0-35A5-4304-920D-2B9471C0FBD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724232" y="3518014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5" name="Item 6 Text">
            <a:extLst>
              <a:ext uri="{FF2B5EF4-FFF2-40B4-BE49-F238E27FC236}">
                <a16:creationId xmlns:a16="http://schemas.microsoft.com/office/drawing/2014/main" id="{DD69F438-DA31-4E08-BF66-576904C0656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5724232" y="3844485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20" name="Page Number">
            <a:extLst>
              <a:ext uri="{FF2B5EF4-FFF2-40B4-BE49-F238E27FC236}">
                <a16:creationId xmlns:a16="http://schemas.microsoft.com/office/drawing/2014/main" id="{9F557C48-BE62-4248-9796-19772B87DE87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1" name="WSE logo">
            <a:extLst>
              <a:ext uri="{FF2B5EF4-FFF2-40B4-BE49-F238E27FC236}">
                <a16:creationId xmlns:a16="http://schemas.microsoft.com/office/drawing/2014/main" id="{6CB826C5-83CA-46C3-BD25-55E75A1EF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197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">
            <a:extLst>
              <a:ext uri="{FF2B5EF4-FFF2-40B4-BE49-F238E27FC236}">
                <a16:creationId xmlns:a16="http://schemas.microsoft.com/office/drawing/2014/main" id="{7AA35A02-5774-42F0-A1FA-B29AFC5020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7"/>
            <a:ext cx="8085415" cy="857543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331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3" name="Item 1 Title">
            <a:extLst>
              <a:ext uri="{FF2B5EF4-FFF2-40B4-BE49-F238E27FC236}">
                <a16:creationId xmlns:a16="http://schemas.microsoft.com/office/drawing/2014/main" id="{564750F6-2603-4368-BB0A-EA5F9650E23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54034" y="1411274"/>
            <a:ext cx="2670292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1" y="2244604"/>
            <a:ext cx="3587995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019675" y="1407603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775C0911-DC78-438D-982E-EE27D2BE82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43601" y="1411274"/>
            <a:ext cx="2664068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19675" y="2244604"/>
            <a:ext cx="3587995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5C874A4D-437B-47FA-9801-0B5730C4AFA2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20DC7941-9718-4A82-83B9-1DDFA28D55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44803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">
            <a:extLst>
              <a:ext uri="{FF2B5EF4-FFF2-40B4-BE49-F238E27FC236}">
                <a16:creationId xmlns:a16="http://schemas.microsoft.com/office/drawing/2014/main" id="{295453A6-EC5B-4B81-81A5-76D3459C42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331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3" name="Item 1 Title">
            <a:extLst>
              <a:ext uri="{FF2B5EF4-FFF2-40B4-BE49-F238E27FC236}">
                <a16:creationId xmlns:a16="http://schemas.microsoft.com/office/drawing/2014/main" id="{564750F6-2603-4368-BB0A-EA5F9650E23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54034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1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22948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775C0911-DC78-438D-982E-EE27D2BE82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240650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22948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8" name="Item 3">
            <a:extLst>
              <a:ext uri="{FF2B5EF4-FFF2-40B4-BE49-F238E27FC236}">
                <a16:creationId xmlns:a16="http://schemas.microsoft.com/office/drawing/2014/main" id="{D26DFFB9-1EEE-4955-8A60-F1A0795C397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09566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9" name="Item 3 Title">
            <a:extLst>
              <a:ext uri="{FF2B5EF4-FFF2-40B4-BE49-F238E27FC236}">
                <a16:creationId xmlns:a16="http://schemas.microsoft.com/office/drawing/2014/main" id="{6B8167EF-94E2-4549-81E1-E9702B15C16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027269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51" name="Item 3 Text">
            <a:extLst>
              <a:ext uri="{FF2B5EF4-FFF2-40B4-BE49-F238E27FC236}">
                <a16:creationId xmlns:a16="http://schemas.microsoft.com/office/drawing/2014/main" id="{475581DD-A85C-4AC1-BF7D-FCB7CF08366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109566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D23960BB-6DCC-47C0-8EE1-1415CC30BBA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8" name="WSE logo">
            <a:extLst>
              <a:ext uri="{FF2B5EF4-FFF2-40B4-BE49-F238E27FC236}">
                <a16:creationId xmlns:a16="http://schemas.microsoft.com/office/drawing/2014/main" id="{80F1C36A-58C0-4A77-B709-5E152A98E6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208467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">
            <a:extLst>
              <a:ext uri="{FF2B5EF4-FFF2-40B4-BE49-F238E27FC236}">
                <a16:creationId xmlns:a16="http://schemas.microsoft.com/office/drawing/2014/main" id="{562DE9AC-3143-4C46-8BEE-302ABA5A65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Item 1 Title">
            <a:extLst>
              <a:ext uri="{FF2B5EF4-FFF2-40B4-BE49-F238E27FC236}">
                <a16:creationId xmlns:a16="http://schemas.microsoft.com/office/drawing/2014/main" id="{828417AB-2C14-404F-8453-77B0EEB01E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36330" y="1463046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0" y="1947761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1DDA60E4-281E-47DA-825D-C391409189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614968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614968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chemeClr val="tx2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010623E4-A6FF-4A18-B236-B835BC6017F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693606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7" name="Item 3 Text">
            <a:extLst>
              <a:ext uri="{FF2B5EF4-FFF2-40B4-BE49-F238E27FC236}">
                <a16:creationId xmlns:a16="http://schemas.microsoft.com/office/drawing/2014/main" id="{EA73AD4B-8431-41F5-9F29-39748C41458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93606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60" name="Item 4 Title">
            <a:extLst>
              <a:ext uri="{FF2B5EF4-FFF2-40B4-BE49-F238E27FC236}">
                <a16:creationId xmlns:a16="http://schemas.microsoft.com/office/drawing/2014/main" id="{F80C40EE-0FC7-4E50-BCBE-6462A3F6A9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789823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9" name="Item 4 Text">
            <a:extLst>
              <a:ext uri="{FF2B5EF4-FFF2-40B4-BE49-F238E27FC236}">
                <a16:creationId xmlns:a16="http://schemas.microsoft.com/office/drawing/2014/main" id="{62E2E31C-DF1E-436B-AB25-5E4D63D11C1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789823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chemeClr val="tx2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45873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0D8B841-262A-4B03-B51F-86A89C000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322279"/>
            <a:ext cx="9144000" cy="2743200"/>
          </a:xfrm>
          <a:prstGeom prst="rect">
            <a:avLst/>
          </a:prstGeom>
          <a:solidFill>
            <a:schemeClr val="tx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582B397-6BB2-4E5C-A669-F186A3D523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itle">
            <a:extLst>
              <a:ext uri="{FF2B5EF4-FFF2-40B4-BE49-F238E27FC236}">
                <a16:creationId xmlns:a16="http://schemas.microsoft.com/office/drawing/2014/main" id="{4AD5310A-E63C-46AA-841F-B738FFBFC0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8" name="Item 1 Title">
            <a:extLst>
              <a:ext uri="{FF2B5EF4-FFF2-40B4-BE49-F238E27FC236}">
                <a16:creationId xmlns:a16="http://schemas.microsoft.com/office/drawing/2014/main" id="{5CE35401-0622-4F68-B52B-0F9A26D1D1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2988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19" name="Item 1 Text">
            <a:extLst>
              <a:ext uri="{FF2B5EF4-FFF2-40B4-BE49-F238E27FC236}">
                <a16:creationId xmlns:a16="http://schemas.microsoft.com/office/drawing/2014/main" id="{719B202F-5339-48FA-88EA-2887B53BB13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988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0" name="Item 2 Title">
            <a:extLst>
              <a:ext uri="{FF2B5EF4-FFF2-40B4-BE49-F238E27FC236}">
                <a16:creationId xmlns:a16="http://schemas.microsoft.com/office/drawing/2014/main" id="{155CFADC-A293-4DC1-B7C0-7F7CAF86EDE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25730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21" name="Item 2 Text">
            <a:extLst>
              <a:ext uri="{FF2B5EF4-FFF2-40B4-BE49-F238E27FC236}">
                <a16:creationId xmlns:a16="http://schemas.microsoft.com/office/drawing/2014/main" id="{9BA58F50-BBFB-4D8E-971B-70C7E6E2E1E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25729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2" name="Item 3 Title">
            <a:extLst>
              <a:ext uri="{FF2B5EF4-FFF2-40B4-BE49-F238E27FC236}">
                <a16:creationId xmlns:a16="http://schemas.microsoft.com/office/drawing/2014/main" id="{C2583F76-A149-4B1E-B2E1-E81708D7BAC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88014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23" name="Item 3 Text">
            <a:extLst>
              <a:ext uri="{FF2B5EF4-FFF2-40B4-BE49-F238E27FC236}">
                <a16:creationId xmlns:a16="http://schemas.microsoft.com/office/drawing/2014/main" id="{183F46EB-750F-4011-9A50-C39EEC86CF7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88014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5" name="Page Number">
            <a:extLst>
              <a:ext uri="{FF2B5EF4-FFF2-40B4-BE49-F238E27FC236}">
                <a16:creationId xmlns:a16="http://schemas.microsoft.com/office/drawing/2014/main" id="{97A8C763-37D1-4725-B3D2-FC0A67A964F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7" name="WSE logo">
            <a:extLst>
              <a:ext uri="{FF2B5EF4-FFF2-40B4-BE49-F238E27FC236}">
                <a16:creationId xmlns:a16="http://schemas.microsoft.com/office/drawing/2014/main" id="{2EF39E04-01D7-4A82-82EA-2710EF2F19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447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Items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C1314DC-C137-41F8-98CE-32A5569A3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tx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18" name="Title">
            <a:extLst>
              <a:ext uri="{FF2B5EF4-FFF2-40B4-BE49-F238E27FC236}">
                <a16:creationId xmlns:a16="http://schemas.microsoft.com/office/drawing/2014/main" id="{41763441-4DFB-415A-8FDD-F25000B422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9437" y="212651"/>
            <a:ext cx="3706784" cy="86846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C47E358B-7B56-4BC0-B6CA-543BB3564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1480" y="1083327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3" name="Picture"/>
          <p:cNvSpPr>
            <a:spLocks noGrp="1"/>
          </p:cNvSpPr>
          <p:nvPr>
            <p:ph type="pic" sz="quarter" idx="12"/>
          </p:nvPr>
        </p:nvSpPr>
        <p:spPr>
          <a:xfrm>
            <a:off x="4572000" y="0"/>
            <a:ext cx="4572000" cy="5143500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endParaRPr lang="uk-UA" dirty="0"/>
          </a:p>
        </p:txBody>
      </p:sp>
      <p:sp>
        <p:nvSpPr>
          <p:cNvPr id="16" name="Picture Citation">
            <a:extLst>
              <a:ext uri="{FF2B5EF4-FFF2-40B4-BE49-F238E27FC236}">
                <a16:creationId xmlns:a16="http://schemas.microsoft.com/office/drawing/2014/main" id="{90C07639-CECF-46C2-ADBD-7DAC7ABB98B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145204" y="490794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36" name="Item 1 Title">
            <a:extLst>
              <a:ext uri="{FF2B5EF4-FFF2-40B4-BE49-F238E27FC236}">
                <a16:creationId xmlns:a16="http://schemas.microsoft.com/office/drawing/2014/main" id="{5A2FFEA5-78D4-4F42-8199-3E026DEC8F9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4656" y="1428826"/>
            <a:ext cx="2631564" cy="320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1</a:t>
            </a:r>
          </a:p>
        </p:txBody>
      </p:sp>
      <p:sp>
        <p:nvSpPr>
          <p:cNvPr id="37" name="Item 1 Text">
            <a:extLst>
              <a:ext uri="{FF2B5EF4-FFF2-40B4-BE49-F238E27FC236}">
                <a16:creationId xmlns:a16="http://schemas.microsoft.com/office/drawing/2014/main" id="{227AE2F4-71EB-4595-8BFD-8A2BBCA8FB4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14656" y="176213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tem 2 Title">
            <a:extLst>
              <a:ext uri="{FF2B5EF4-FFF2-40B4-BE49-F238E27FC236}">
                <a16:creationId xmlns:a16="http://schemas.microsoft.com/office/drawing/2014/main" id="{345A8F90-2745-42D6-A5DD-A6FA8552EB4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14656" y="2322869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2</a:t>
            </a:r>
          </a:p>
        </p:txBody>
      </p:sp>
      <p:sp>
        <p:nvSpPr>
          <p:cNvPr id="39" name="Item 2 Text">
            <a:extLst>
              <a:ext uri="{FF2B5EF4-FFF2-40B4-BE49-F238E27FC236}">
                <a16:creationId xmlns:a16="http://schemas.microsoft.com/office/drawing/2014/main" id="{1AD0D53E-20B9-43F3-ADFF-9C23B04A85D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14656" y="2658089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1" name="Item 3 Title">
            <a:extLst>
              <a:ext uri="{FF2B5EF4-FFF2-40B4-BE49-F238E27FC236}">
                <a16:creationId xmlns:a16="http://schemas.microsoft.com/office/drawing/2014/main" id="{0E415360-5B51-466C-A6F2-E55A2B6F08F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14656" y="3238702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3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D3612866-9A4B-4847-A6D5-8268D9C4E07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414656" y="357946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3" name="Item 4 Title">
            <a:extLst>
              <a:ext uri="{FF2B5EF4-FFF2-40B4-BE49-F238E27FC236}">
                <a16:creationId xmlns:a16="http://schemas.microsoft.com/office/drawing/2014/main" id="{3F85E08E-3D8F-4BCA-8B02-B5D69C061E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14656" y="4153894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4</a:t>
            </a:r>
          </a:p>
        </p:txBody>
      </p:sp>
      <p:sp>
        <p:nvSpPr>
          <p:cNvPr id="44" name="Item 4 Text">
            <a:extLst>
              <a:ext uri="{FF2B5EF4-FFF2-40B4-BE49-F238E27FC236}">
                <a16:creationId xmlns:a16="http://schemas.microsoft.com/office/drawing/2014/main" id="{C1F16FCB-5383-489D-9570-344080E60EB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14656" y="4475797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" name="Page Number">
            <a:extLst>
              <a:ext uri="{FF2B5EF4-FFF2-40B4-BE49-F238E27FC236}">
                <a16:creationId xmlns:a16="http://schemas.microsoft.com/office/drawing/2014/main" id="{AD80480C-BCE4-F8AE-1888-D35CDB29D6DE}"/>
              </a:ext>
            </a:extLst>
          </p:cNvPr>
          <p:cNvSpPr txBox="1"/>
          <p:nvPr userDrawn="1"/>
        </p:nvSpPr>
        <p:spPr>
          <a:xfrm>
            <a:off x="-400049" y="4895931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51471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Items and Image - Light Blue">
    <p:bg>
      <p:bgPr>
        <a:solidFill>
          <a:srgbClr val="69AC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">
            <a:extLst>
              <a:ext uri="{FF2B5EF4-FFF2-40B4-BE49-F238E27FC236}">
                <a16:creationId xmlns:a16="http://schemas.microsoft.com/office/drawing/2014/main" id="{22286680-84B1-468A-8675-164CE43931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80016" y="212650"/>
            <a:ext cx="3706784" cy="869809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rgbClr val="092C74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4572000" cy="5143500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endParaRPr lang="uk-UA" dirty="0"/>
          </a:p>
        </p:txBody>
      </p:sp>
      <p:sp>
        <p:nvSpPr>
          <p:cNvPr id="18" name="Picture Citation">
            <a:extLst>
              <a:ext uri="{FF2B5EF4-FFF2-40B4-BE49-F238E27FC236}">
                <a16:creationId xmlns:a16="http://schemas.microsoft.com/office/drawing/2014/main" id="{13223670-BBEB-4361-8EA3-4E1A5435EEF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72000" y="486016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>
                <a:solidFill>
                  <a:srgbClr val="092C74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BBB1EC0-18D2-43C4-9328-501A6434B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047488" y="1083767"/>
            <a:ext cx="778180" cy="10334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30" name="Item 1 Title">
            <a:extLst>
              <a:ext uri="{FF2B5EF4-FFF2-40B4-BE49-F238E27FC236}">
                <a16:creationId xmlns:a16="http://schemas.microsoft.com/office/drawing/2014/main" id="{BF4C2CE7-8EAB-4C95-B1DF-56077F3C7D9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700906" y="1428826"/>
            <a:ext cx="2631564" cy="320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1</a:t>
            </a:r>
          </a:p>
        </p:txBody>
      </p:sp>
      <p:sp>
        <p:nvSpPr>
          <p:cNvPr id="31" name="Item 1 Text">
            <a:extLst>
              <a:ext uri="{FF2B5EF4-FFF2-40B4-BE49-F238E27FC236}">
                <a16:creationId xmlns:a16="http://schemas.microsoft.com/office/drawing/2014/main" id="{E625F40A-7E88-4825-BA8B-6E8F98F70D5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00906" y="176213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2" name="Item 2 Title">
            <a:extLst>
              <a:ext uri="{FF2B5EF4-FFF2-40B4-BE49-F238E27FC236}">
                <a16:creationId xmlns:a16="http://schemas.microsoft.com/office/drawing/2014/main" id="{EAF7F9B1-5558-4A7E-91C6-7DB8DC4B3ED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700906" y="2322869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2</a:t>
            </a:r>
          </a:p>
        </p:txBody>
      </p:sp>
      <p:sp>
        <p:nvSpPr>
          <p:cNvPr id="33" name="Item 2 Text">
            <a:extLst>
              <a:ext uri="{FF2B5EF4-FFF2-40B4-BE49-F238E27FC236}">
                <a16:creationId xmlns:a16="http://schemas.microsoft.com/office/drawing/2014/main" id="{8A58E8F1-F71E-4337-A348-930BBBE80E8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700906" y="2658089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4" name="Item 3 Title">
            <a:extLst>
              <a:ext uri="{FF2B5EF4-FFF2-40B4-BE49-F238E27FC236}">
                <a16:creationId xmlns:a16="http://schemas.microsoft.com/office/drawing/2014/main" id="{B7ACD949-03A3-43F6-ACE5-5D98460782A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700906" y="3238702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3</a:t>
            </a:r>
          </a:p>
        </p:txBody>
      </p:sp>
      <p:sp>
        <p:nvSpPr>
          <p:cNvPr id="35" name="Item 3 Text">
            <a:extLst>
              <a:ext uri="{FF2B5EF4-FFF2-40B4-BE49-F238E27FC236}">
                <a16:creationId xmlns:a16="http://schemas.microsoft.com/office/drawing/2014/main" id="{10259CDC-B4C8-4DEE-9798-0066E12E950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700906" y="357946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6" name="Item 4 Title">
            <a:extLst>
              <a:ext uri="{FF2B5EF4-FFF2-40B4-BE49-F238E27FC236}">
                <a16:creationId xmlns:a16="http://schemas.microsoft.com/office/drawing/2014/main" id="{12305E31-24E6-4A77-886F-5014FEE1736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700906" y="4153894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4</a:t>
            </a:r>
          </a:p>
        </p:txBody>
      </p:sp>
      <p:sp>
        <p:nvSpPr>
          <p:cNvPr id="37" name="Item 4 Text">
            <a:extLst>
              <a:ext uri="{FF2B5EF4-FFF2-40B4-BE49-F238E27FC236}">
                <a16:creationId xmlns:a16="http://schemas.microsoft.com/office/drawing/2014/main" id="{FDA9282E-D47F-4C92-9C94-945CC2D37AA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700906" y="4475797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6" name="Page Number">
            <a:extLst>
              <a:ext uri="{FF2B5EF4-FFF2-40B4-BE49-F238E27FC236}">
                <a16:creationId xmlns:a16="http://schemas.microsoft.com/office/drawing/2014/main" id="{1EFCF2D6-1B7A-475C-8D39-C1DC70050108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rgbClr val="092C74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rgbClr val="092C74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30195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2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">
            <a:extLst>
              <a:ext uri="{FF2B5EF4-FFF2-40B4-BE49-F238E27FC236}">
                <a16:creationId xmlns:a16="http://schemas.microsoft.com/office/drawing/2014/main" id="{3FC4CE32-48E2-3B4B-A344-FA1B60CC37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3919" y="1125404"/>
            <a:ext cx="3587994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3919" y="1732115"/>
            <a:ext cx="3587995" cy="2955829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017263" y="1121733"/>
            <a:ext cx="3587994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17263" y="1732115"/>
            <a:ext cx="3587995" cy="2955829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5C874A4D-437B-47FA-9801-0B5730C4AFA2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20DC7941-9718-4A82-83B9-1DDFA28D55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5601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  <p:sp>
        <p:nvSpPr>
          <p:cNvPr id="36" name="Google Shape;36;p7"/>
          <p:cNvSpPr txBox="1">
            <a:spLocks noGrp="1"/>
          </p:cNvSpPr>
          <p:nvPr>
            <p:ph type="body" idx="2"/>
          </p:nvPr>
        </p:nvSpPr>
        <p:spPr>
          <a:xfrm>
            <a:off x="16955" y="4695967"/>
            <a:ext cx="31551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">
            <a:extLst>
              <a:ext uri="{FF2B5EF4-FFF2-40B4-BE49-F238E27FC236}">
                <a16:creationId xmlns:a16="http://schemas.microsoft.com/office/drawing/2014/main" id="{B452B98A-49AE-D745-88D4-EBD54A1A32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330" y="1190555"/>
            <a:ext cx="2498103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1" y="1820193"/>
            <a:ext cx="2498103" cy="2742283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22947" y="1190555"/>
            <a:ext cx="2498103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22948" y="1820193"/>
            <a:ext cx="2498103" cy="2742283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8" name="Item 3">
            <a:extLst>
              <a:ext uri="{FF2B5EF4-FFF2-40B4-BE49-F238E27FC236}">
                <a16:creationId xmlns:a16="http://schemas.microsoft.com/office/drawing/2014/main" id="{D26DFFB9-1EEE-4955-8A60-F1A0795C397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09565" y="1190555"/>
            <a:ext cx="2498103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1" name="Item 3 Text">
            <a:extLst>
              <a:ext uri="{FF2B5EF4-FFF2-40B4-BE49-F238E27FC236}">
                <a16:creationId xmlns:a16="http://schemas.microsoft.com/office/drawing/2014/main" id="{475581DD-A85C-4AC1-BF7D-FCB7CF08366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109566" y="1820193"/>
            <a:ext cx="2498103" cy="2742283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D23960BB-6DCC-47C0-8EE1-1415CC30BBA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8" name="WSE logo">
            <a:extLst>
              <a:ext uri="{FF2B5EF4-FFF2-40B4-BE49-F238E27FC236}">
                <a16:creationId xmlns:a16="http://schemas.microsoft.com/office/drawing/2014/main" id="{80F1C36A-58C0-4A77-B709-5E152A98E6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593379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">
            <a:extLst>
              <a:ext uri="{FF2B5EF4-FFF2-40B4-BE49-F238E27FC236}">
                <a16:creationId xmlns:a16="http://schemas.microsoft.com/office/drawing/2014/main" id="{E5F8C0C4-F46E-7C48-AC3A-8898F331F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Item 1 Title">
            <a:extLst>
              <a:ext uri="{FF2B5EF4-FFF2-40B4-BE49-F238E27FC236}">
                <a16:creationId xmlns:a16="http://schemas.microsoft.com/office/drawing/2014/main" id="{828417AB-2C14-404F-8453-77B0EEB01E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36330" y="1147734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0" y="1585735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1DDA60E4-281E-47DA-825D-C391409189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614968" y="1132682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614968" y="1570683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010623E4-A6FF-4A18-B236-B835BC6017F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693606" y="1132682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7" name="Item 3 Text">
            <a:extLst>
              <a:ext uri="{FF2B5EF4-FFF2-40B4-BE49-F238E27FC236}">
                <a16:creationId xmlns:a16="http://schemas.microsoft.com/office/drawing/2014/main" id="{EA73AD4B-8431-41F5-9F29-39748C41458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93606" y="1570683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60" name="Item 4 Title">
            <a:extLst>
              <a:ext uri="{FF2B5EF4-FFF2-40B4-BE49-F238E27FC236}">
                <a16:creationId xmlns:a16="http://schemas.microsoft.com/office/drawing/2014/main" id="{F80C40EE-0FC7-4E50-BCBE-6462A3F6A9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789823" y="1132682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9" name="Item 4 Text">
            <a:extLst>
              <a:ext uri="{FF2B5EF4-FFF2-40B4-BE49-F238E27FC236}">
                <a16:creationId xmlns:a16="http://schemas.microsoft.com/office/drawing/2014/main" id="{62E2E31C-DF1E-436B-AB25-5E4D63D11C1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789823" y="1570683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403613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">
            <a:extLst>
              <a:ext uri="{FF2B5EF4-FFF2-40B4-BE49-F238E27FC236}">
                <a16:creationId xmlns:a16="http://schemas.microsoft.com/office/drawing/2014/main" id="{A42F6F62-4CCC-134C-94B4-C90A17781E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Item 1 Title">
            <a:extLst>
              <a:ext uri="{FF2B5EF4-FFF2-40B4-BE49-F238E27FC236}">
                <a16:creationId xmlns:a16="http://schemas.microsoft.com/office/drawing/2014/main" id="{828417AB-2C14-404F-8453-77B0EEB01E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36245" y="1158793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8" name="Table or Image">
            <a:extLst>
              <a:ext uri="{FF2B5EF4-FFF2-40B4-BE49-F238E27FC236}">
                <a16:creationId xmlns:a16="http://schemas.microsoft.com/office/drawing/2014/main" id="{DDD4E2F5-1A81-4241-9AE5-D5CFB69EC292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136245" y="1585735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1DDA60E4-281E-47DA-825D-C391409189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940518" y="117737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9" name="Table or Image">
            <a:extLst>
              <a:ext uri="{FF2B5EF4-FFF2-40B4-BE49-F238E27FC236}">
                <a16:creationId xmlns:a16="http://schemas.microsoft.com/office/drawing/2014/main" id="{F77511AE-C7BF-5C49-A300-0159E6B307C6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1940518" y="1585735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010623E4-A6FF-4A18-B236-B835BC6017F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755301" y="116144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0" name="Table or Image">
            <a:extLst>
              <a:ext uri="{FF2B5EF4-FFF2-40B4-BE49-F238E27FC236}">
                <a16:creationId xmlns:a16="http://schemas.microsoft.com/office/drawing/2014/main" id="{DA770E6D-EA2A-544D-B9F7-A7FC458B64A0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3755301" y="1585734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60" name="Item 4 Title">
            <a:extLst>
              <a:ext uri="{FF2B5EF4-FFF2-40B4-BE49-F238E27FC236}">
                <a16:creationId xmlns:a16="http://schemas.microsoft.com/office/drawing/2014/main" id="{F80C40EE-0FC7-4E50-BCBE-6462A3F6A9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612124" y="115635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1" name="Table or Image">
            <a:extLst>
              <a:ext uri="{FF2B5EF4-FFF2-40B4-BE49-F238E27FC236}">
                <a16:creationId xmlns:a16="http://schemas.microsoft.com/office/drawing/2014/main" id="{61CE47B8-4BB9-A84E-869C-30790EAB0AC1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5612124" y="1577526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22" name="Item 4 Title">
            <a:extLst>
              <a:ext uri="{FF2B5EF4-FFF2-40B4-BE49-F238E27FC236}">
                <a16:creationId xmlns:a16="http://schemas.microsoft.com/office/drawing/2014/main" id="{73A9FB82-86AB-A14D-B614-A001BB31BF3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458437" y="115635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3" name="Table or Image">
            <a:extLst>
              <a:ext uri="{FF2B5EF4-FFF2-40B4-BE49-F238E27FC236}">
                <a16:creationId xmlns:a16="http://schemas.microsoft.com/office/drawing/2014/main" id="{F17C3906-CD72-3449-B9D3-E90ED24E9D2A}"/>
              </a:ext>
            </a:extLst>
          </p:cNvPr>
          <p:cNvSpPr>
            <a:spLocks noGrp="1"/>
          </p:cNvSpPr>
          <p:nvPr>
            <p:ph sz="quarter" idx="39" hasCustomPrompt="1"/>
          </p:nvPr>
        </p:nvSpPr>
        <p:spPr>
          <a:xfrm>
            <a:off x="7458437" y="1577525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16882595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 Items and Text - Blu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778FCE4-C62E-45FA-8069-17E0CDE136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455555"/>
            <a:ext cx="8085415" cy="509105"/>
          </a:xfrm>
          <a:prstGeom prst="rect">
            <a:avLst/>
          </a:prstGeom>
        </p:spPr>
        <p:txBody>
          <a:bodyPr anchor="ctr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F9DD6EC-3A2E-4812-A2E6-1C882E728C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ounded Rectangle 50">
            <a:extLst>
              <a:ext uri="{FF2B5EF4-FFF2-40B4-BE49-F238E27FC236}">
                <a16:creationId xmlns:a16="http://schemas.microsoft.com/office/drawing/2014/main" id="{7911D00D-6CBC-4CBB-BA40-3F7DD5D6EF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1176111"/>
            <a:ext cx="3713441" cy="3523139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3" name="Freeform 51">
            <a:extLst>
              <a:ext uri="{FF2B5EF4-FFF2-40B4-BE49-F238E27FC236}">
                <a16:creationId xmlns:a16="http://schemas.microsoft.com/office/drawing/2014/main" id="{3070A7B9-8096-4FC1-B9A9-1DC3667A8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79" y="3881340"/>
            <a:ext cx="3713441" cy="830478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tx2"/>
          </a:solidFill>
          <a:ln w="25400" cap="flat" cmpd="sng" algn="ctr">
            <a:solidFill>
              <a:schemeClr val="tx2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CBB1EDA8-6036-4E17-9138-598F3F97F68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0078" y="4096227"/>
            <a:ext cx="3713441" cy="3326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/>
              <a:t>Click to add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39A1E9ED-B596-479E-82B0-63CC2B1444E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86674" y="1308897"/>
            <a:ext cx="3220250" cy="2411524"/>
          </a:xfrm>
          <a:prstGeom prst="rect">
            <a:avLst/>
          </a:prstGeom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buFont typeface="Arial" panose="020B0604020202020204" pitchFamily="34" charset="0"/>
              <a:buChar char="•"/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4" name="Page Number">
            <a:extLst>
              <a:ext uri="{FF2B5EF4-FFF2-40B4-BE49-F238E27FC236}">
                <a16:creationId xmlns:a16="http://schemas.microsoft.com/office/drawing/2014/main" id="{8866A15F-DCF2-4E46-9717-924DF8C8B4D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5" name="WSE logo">
            <a:extLst>
              <a:ext uri="{FF2B5EF4-FFF2-40B4-BE49-F238E27FC236}">
                <a16:creationId xmlns:a16="http://schemas.microsoft.com/office/drawing/2014/main" id="{19FC6418-4FC7-4934-8CD1-E5AF55A2D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18" name="Rounded Rectangle 50">
            <a:extLst>
              <a:ext uri="{FF2B5EF4-FFF2-40B4-BE49-F238E27FC236}">
                <a16:creationId xmlns:a16="http://schemas.microsoft.com/office/drawing/2014/main" id="{2BBEC93B-8D0C-42F1-9399-D1D817997F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90480" y="1176111"/>
            <a:ext cx="3713441" cy="3523139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9" name="Freeform 51">
            <a:extLst>
              <a:ext uri="{FF2B5EF4-FFF2-40B4-BE49-F238E27FC236}">
                <a16:creationId xmlns:a16="http://schemas.microsoft.com/office/drawing/2014/main" id="{2050C419-8432-46BA-8661-3080C6E30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90479" y="3881340"/>
            <a:ext cx="3713441" cy="817910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bg2"/>
          </a:solidFill>
          <a:ln w="25400" cap="flat" cmpd="sng" algn="ctr">
            <a:solidFill>
              <a:srgbClr val="69ACE5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0" name="Item 3 Title">
            <a:extLst>
              <a:ext uri="{FF2B5EF4-FFF2-40B4-BE49-F238E27FC236}">
                <a16:creationId xmlns:a16="http://schemas.microsoft.com/office/drawing/2014/main" id="{EFBDE9D0-690A-43C3-822C-65E41613E13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790479" y="4096227"/>
            <a:ext cx="3713441" cy="3326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</a:t>
            </a:r>
          </a:p>
        </p:txBody>
      </p:sp>
      <p:sp>
        <p:nvSpPr>
          <p:cNvPr id="27" name="Item 3 Text">
            <a:extLst>
              <a:ext uri="{FF2B5EF4-FFF2-40B4-BE49-F238E27FC236}">
                <a16:creationId xmlns:a16="http://schemas.microsoft.com/office/drawing/2014/main" id="{E31A1006-0A40-451E-B49D-5D7AE05EC55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37074" y="1308897"/>
            <a:ext cx="3220250" cy="2411524"/>
          </a:xfrm>
          <a:prstGeom prst="rect">
            <a:avLst/>
          </a:prstGeom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lang="en-US" sz="1600" dirty="0"/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buFont typeface="Arial" panose="020B0604020202020204" pitchFamily="34" charset="0"/>
              <a:buChar char="•"/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074716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4 Items and Text - Blu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778FCE4-C62E-45FA-8069-17E0CDE136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455555"/>
            <a:ext cx="8085415" cy="509105"/>
          </a:xfrm>
          <a:prstGeom prst="rect">
            <a:avLst/>
          </a:prstGeom>
        </p:spPr>
        <p:txBody>
          <a:bodyPr anchor="ctr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F9DD6EC-3A2E-4812-A2E6-1C882E728C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ounded Rectangle 50">
            <a:extLst>
              <a:ext uri="{FF2B5EF4-FFF2-40B4-BE49-F238E27FC236}">
                <a16:creationId xmlns:a16="http://schemas.microsoft.com/office/drawing/2014/main" id="{0F0864E6-B7A6-4C69-8357-3EDC0D214F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22711" y="1255594"/>
            <a:ext cx="2517784" cy="3013670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1" name="Freeform 51">
            <a:extLst>
              <a:ext uri="{FF2B5EF4-FFF2-40B4-BE49-F238E27FC236}">
                <a16:creationId xmlns:a16="http://schemas.microsoft.com/office/drawing/2014/main" id="{CF7F85ED-1788-4035-BB4F-6D2978521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22712" y="3500651"/>
            <a:ext cx="2517784" cy="768613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tx2"/>
          </a:solidFill>
          <a:ln w="25400" cap="flat" cmpd="sng" algn="ctr">
            <a:solidFill>
              <a:srgbClr val="092C74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7" name="Item 2 Title">
            <a:extLst>
              <a:ext uri="{FF2B5EF4-FFF2-40B4-BE49-F238E27FC236}">
                <a16:creationId xmlns:a16="http://schemas.microsoft.com/office/drawing/2014/main" id="{DBAFC4B2-E381-4378-893A-B29557D5260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2710" y="3675682"/>
            <a:ext cx="251778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/>
              <a:t>Click to add</a:t>
            </a:r>
          </a:p>
        </p:txBody>
      </p:sp>
      <p:sp>
        <p:nvSpPr>
          <p:cNvPr id="41" name="Item 2 Text">
            <a:extLst>
              <a:ext uri="{FF2B5EF4-FFF2-40B4-BE49-F238E27FC236}">
                <a16:creationId xmlns:a16="http://schemas.microsoft.com/office/drawing/2014/main" id="{5ACE404C-6884-4FD6-9E39-6F4642E21CC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1604" y="1485610"/>
            <a:ext cx="2183391" cy="1864915"/>
          </a:xfrm>
          <a:prstGeom prst="rect">
            <a:avLst/>
          </a:prstGeom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lang="en-US" sz="1600" dirty="0"/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1" name="Rounded Rectangle 50">
            <a:extLst>
              <a:ext uri="{FF2B5EF4-FFF2-40B4-BE49-F238E27FC236}">
                <a16:creationId xmlns:a16="http://schemas.microsoft.com/office/drawing/2014/main" id="{7911D00D-6CBC-4CBB-BA40-3F7DD5D6EF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345861" y="1255594"/>
            <a:ext cx="2517784" cy="3013670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3" name="Freeform 51">
            <a:extLst>
              <a:ext uri="{FF2B5EF4-FFF2-40B4-BE49-F238E27FC236}">
                <a16:creationId xmlns:a16="http://schemas.microsoft.com/office/drawing/2014/main" id="{3070A7B9-8096-4FC1-B9A9-1DC3667A8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345861" y="3500651"/>
            <a:ext cx="2517785" cy="768613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bg2"/>
          </a:solidFill>
          <a:ln w="25400" cap="flat" cmpd="sng" algn="ctr">
            <a:solidFill>
              <a:srgbClr val="69ACE5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CBB1EDA8-6036-4E17-9138-598F3F97F68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45861" y="3683957"/>
            <a:ext cx="251778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/>
              <a:t>Click to add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39A1E9ED-B596-479E-82B0-63CC2B1444E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464754" y="1485610"/>
            <a:ext cx="2183391" cy="1864915"/>
          </a:xfrm>
          <a:prstGeom prst="rect">
            <a:avLst/>
          </a:prstGeom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lang="en-US" sz="1600" dirty="0"/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5425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5" name="Rounded Rectangle 50">
            <a:extLst>
              <a:ext uri="{FF2B5EF4-FFF2-40B4-BE49-F238E27FC236}">
                <a16:creationId xmlns:a16="http://schemas.microsoft.com/office/drawing/2014/main" id="{3906D885-91E2-495E-8164-51394DAE86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69016" y="1255594"/>
            <a:ext cx="2517784" cy="3013670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7" name="Freeform 51">
            <a:extLst>
              <a:ext uri="{FF2B5EF4-FFF2-40B4-BE49-F238E27FC236}">
                <a16:creationId xmlns:a16="http://schemas.microsoft.com/office/drawing/2014/main" id="{CEC72A60-0F45-4275-849F-4CE6DC1DA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69017" y="3500651"/>
            <a:ext cx="2517784" cy="768613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tx2"/>
          </a:solidFill>
          <a:ln w="25400" cap="flat" cmpd="sng" algn="ctr">
            <a:solidFill>
              <a:srgbClr val="092C74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9" name="Item 4 Title">
            <a:extLst>
              <a:ext uri="{FF2B5EF4-FFF2-40B4-BE49-F238E27FC236}">
                <a16:creationId xmlns:a16="http://schemas.microsoft.com/office/drawing/2014/main" id="{39E2E930-054A-4609-BFA9-2CE06617C61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69015" y="3677694"/>
            <a:ext cx="251778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/>
              <a:t>Click to add</a:t>
            </a:r>
          </a:p>
        </p:txBody>
      </p:sp>
      <p:sp>
        <p:nvSpPr>
          <p:cNvPr id="43" name="Item 4 Text">
            <a:extLst>
              <a:ext uri="{FF2B5EF4-FFF2-40B4-BE49-F238E27FC236}">
                <a16:creationId xmlns:a16="http://schemas.microsoft.com/office/drawing/2014/main" id="{B72F7BCA-C0F0-43BC-B657-9FB6EFC2807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287909" y="1485610"/>
            <a:ext cx="2183391" cy="1864915"/>
          </a:xfrm>
          <a:prstGeom prst="rect">
            <a:avLst/>
          </a:prstGeom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lang="en-US" sz="1600" dirty="0"/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4" name="Page Number">
            <a:extLst>
              <a:ext uri="{FF2B5EF4-FFF2-40B4-BE49-F238E27FC236}">
                <a16:creationId xmlns:a16="http://schemas.microsoft.com/office/drawing/2014/main" id="{8866A15F-DCF2-4E46-9717-924DF8C8B4D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5" name="WSE logo">
            <a:extLst>
              <a:ext uri="{FF2B5EF4-FFF2-40B4-BE49-F238E27FC236}">
                <a16:creationId xmlns:a16="http://schemas.microsoft.com/office/drawing/2014/main" id="{19FC6418-4FC7-4934-8CD1-E5AF55A2D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497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Blu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778FCE4-C62E-45FA-8069-17E0CDE136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F9DD6EC-3A2E-4812-A2E6-1C882E728C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ounded Rectangle 50">
            <a:extLst>
              <a:ext uri="{FF2B5EF4-FFF2-40B4-BE49-F238E27FC236}">
                <a16:creationId xmlns:a16="http://schemas.microsoft.com/office/drawing/2014/main" id="{292223D0-D3C4-4777-99E4-9D82F50EBA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5" name="Freeform 51">
            <a:extLst>
              <a:ext uri="{FF2B5EF4-FFF2-40B4-BE49-F238E27FC236}">
                <a16:creationId xmlns:a16="http://schemas.microsoft.com/office/drawing/2014/main" id="{31EE5489-B926-442C-94BA-1A6E7A337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bg2"/>
          </a:solidFill>
          <a:ln w="25400" cap="flat" cmpd="sng" algn="ctr">
            <a:solidFill>
              <a:srgbClr val="69ACE5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Rounded Rectangle 50">
            <a:extLst>
              <a:ext uri="{FF2B5EF4-FFF2-40B4-BE49-F238E27FC236}">
                <a16:creationId xmlns:a16="http://schemas.microsoft.com/office/drawing/2014/main" id="{0F0864E6-B7A6-4C69-8357-3EDC0D214F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03599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1" name="Freeform 51">
            <a:extLst>
              <a:ext uri="{FF2B5EF4-FFF2-40B4-BE49-F238E27FC236}">
                <a16:creationId xmlns:a16="http://schemas.microsoft.com/office/drawing/2014/main" id="{CF7F85ED-1788-4035-BB4F-6D2978521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03599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tx2"/>
          </a:solidFill>
          <a:ln w="25400" cap="flat" cmpd="sng" algn="ctr">
            <a:solidFill>
              <a:srgbClr val="092C74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Rounded Rectangle 50">
            <a:extLst>
              <a:ext uri="{FF2B5EF4-FFF2-40B4-BE49-F238E27FC236}">
                <a16:creationId xmlns:a16="http://schemas.microsoft.com/office/drawing/2014/main" id="{3906D885-91E2-495E-8164-51394DAE86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96396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7" name="Freeform 51">
            <a:extLst>
              <a:ext uri="{FF2B5EF4-FFF2-40B4-BE49-F238E27FC236}">
                <a16:creationId xmlns:a16="http://schemas.microsoft.com/office/drawing/2014/main" id="{CEC72A60-0F45-4275-849F-4CE6DC1DA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96396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tx2"/>
          </a:solidFill>
          <a:ln w="25400" cap="flat" cmpd="sng" algn="ctr">
            <a:solidFill>
              <a:srgbClr val="092C74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1" name="Rounded Rectangle 50">
            <a:extLst>
              <a:ext uri="{FF2B5EF4-FFF2-40B4-BE49-F238E27FC236}">
                <a16:creationId xmlns:a16="http://schemas.microsoft.com/office/drawing/2014/main" id="{7911D00D-6CBC-4CBB-BA40-3F7DD5D6EF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49998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3" name="Freeform 51">
            <a:extLst>
              <a:ext uri="{FF2B5EF4-FFF2-40B4-BE49-F238E27FC236}">
                <a16:creationId xmlns:a16="http://schemas.microsoft.com/office/drawing/2014/main" id="{3070A7B9-8096-4FC1-B9A9-1DC3667A8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49998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bg2"/>
          </a:solidFill>
          <a:ln w="25400" cap="flat" cmpd="sng" algn="ctr">
            <a:solidFill>
              <a:srgbClr val="69ACE5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6" name="Item 1 Title">
            <a:extLst>
              <a:ext uri="{FF2B5EF4-FFF2-40B4-BE49-F238E27FC236}">
                <a16:creationId xmlns:a16="http://schemas.microsoft.com/office/drawing/2014/main" id="{CBB440B9-9FB0-429F-AB08-BBD8A2B6902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3829585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0" name="Item 1 Text">
            <a:extLst>
              <a:ext uri="{FF2B5EF4-FFF2-40B4-BE49-F238E27FC236}">
                <a16:creationId xmlns:a16="http://schemas.microsoft.com/office/drawing/2014/main" id="{B86E20F2-B95C-4AAF-A804-AC965C9DDA7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6094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7" name="Item 2 Title">
            <a:extLst>
              <a:ext uri="{FF2B5EF4-FFF2-40B4-BE49-F238E27FC236}">
                <a16:creationId xmlns:a16="http://schemas.microsoft.com/office/drawing/2014/main" id="{DBAFC4B2-E381-4378-893A-B29557D5260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603598" y="3821310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1" name="Item 2 Text">
            <a:extLst>
              <a:ext uri="{FF2B5EF4-FFF2-40B4-BE49-F238E27FC236}">
                <a16:creationId xmlns:a16="http://schemas.microsoft.com/office/drawing/2014/main" id="{5ACE404C-6884-4FD6-9E39-6F4642E21CC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22492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CBB1EDA8-6036-4E17-9138-598F3F97F68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49998" y="3829585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39A1E9ED-B596-479E-82B0-63CC2B1444E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68891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9" name="Item 4 Title">
            <a:extLst>
              <a:ext uri="{FF2B5EF4-FFF2-40B4-BE49-F238E27FC236}">
                <a16:creationId xmlns:a16="http://schemas.microsoft.com/office/drawing/2014/main" id="{39E2E930-054A-4609-BFA9-2CE06617C61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96395" y="3823322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3" name="Item 4 Text">
            <a:extLst>
              <a:ext uri="{FF2B5EF4-FFF2-40B4-BE49-F238E27FC236}">
                <a16:creationId xmlns:a16="http://schemas.microsoft.com/office/drawing/2014/main" id="{B72F7BCA-C0F0-43BC-B657-9FB6EFC2807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015291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4" name="Page Number">
            <a:extLst>
              <a:ext uri="{FF2B5EF4-FFF2-40B4-BE49-F238E27FC236}">
                <a16:creationId xmlns:a16="http://schemas.microsoft.com/office/drawing/2014/main" id="{8866A15F-DCF2-4E46-9717-924DF8C8B4D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5" name="WSE logo">
            <a:extLst>
              <a:ext uri="{FF2B5EF4-FFF2-40B4-BE49-F238E27FC236}">
                <a16:creationId xmlns:a16="http://schemas.microsoft.com/office/drawing/2014/main" id="{19FC6418-4FC7-4934-8CD1-E5AF55A2D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545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3419849-0545-4B89-A5B7-FF533AE494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DFD022E-F298-41C1-A7B7-039B713FE1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8E92223-2425-4BB3-B685-E72F60D8C5DE}"/>
              </a:ext>
            </a:extLst>
          </p:cNvPr>
          <p:cNvSpPr/>
          <p:nvPr userDrawn="1"/>
        </p:nvSpPr>
        <p:spPr>
          <a:xfrm>
            <a:off x="0" y="1322279"/>
            <a:ext cx="9144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48" name="Item 1">
            <a:extLst>
              <a:ext uri="{FF2B5EF4-FFF2-40B4-BE49-F238E27FC236}">
                <a16:creationId xmlns:a16="http://schemas.microsoft.com/office/drawing/2014/main" id="{6D3B5A7A-FA71-45F6-B598-E0C3B7283DF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43128" y="1628441"/>
            <a:ext cx="1138620" cy="88587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49" name="Item 1 Title">
            <a:extLst>
              <a:ext uri="{FF2B5EF4-FFF2-40B4-BE49-F238E27FC236}">
                <a16:creationId xmlns:a16="http://schemas.microsoft.com/office/drawing/2014/main" id="{799131B7-F763-47D6-93E0-5165F0A510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75507" y="1628442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0" name="Item 1 Text">
            <a:extLst>
              <a:ext uri="{FF2B5EF4-FFF2-40B4-BE49-F238E27FC236}">
                <a16:creationId xmlns:a16="http://schemas.microsoft.com/office/drawing/2014/main" id="{2D24E43C-2F40-4506-AF1F-B9C3166E88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66298" y="2009131"/>
            <a:ext cx="2618125" cy="50518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1" name="Item 2">
            <a:extLst>
              <a:ext uri="{FF2B5EF4-FFF2-40B4-BE49-F238E27FC236}">
                <a16:creationId xmlns:a16="http://schemas.microsoft.com/office/drawing/2014/main" id="{74774B04-A3DF-4AA9-9343-BB068D544B4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50370" y="1623264"/>
            <a:ext cx="1138620" cy="89104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2" name="Item 2 Title">
            <a:extLst>
              <a:ext uri="{FF2B5EF4-FFF2-40B4-BE49-F238E27FC236}">
                <a16:creationId xmlns:a16="http://schemas.microsoft.com/office/drawing/2014/main" id="{3531EBBF-C805-4E8A-9227-766EB6C3A8E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82750" y="1623265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3" name="Item 2 Text">
            <a:extLst>
              <a:ext uri="{FF2B5EF4-FFF2-40B4-BE49-F238E27FC236}">
                <a16:creationId xmlns:a16="http://schemas.microsoft.com/office/drawing/2014/main" id="{D7BBE6EB-6807-4CBE-BB58-5B8D9321D0E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973540" y="2003955"/>
            <a:ext cx="2618125" cy="5103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7" name="Item 3">
            <a:extLst>
              <a:ext uri="{FF2B5EF4-FFF2-40B4-BE49-F238E27FC236}">
                <a16:creationId xmlns:a16="http://schemas.microsoft.com/office/drawing/2014/main" id="{38486228-4BB2-43AE-9377-DBADDC1303A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43128" y="2817420"/>
            <a:ext cx="1138620" cy="94495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8692B854-CADA-4E07-8BD7-69FFD667356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775507" y="2817420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9" name="Item 3 Text">
            <a:extLst>
              <a:ext uri="{FF2B5EF4-FFF2-40B4-BE49-F238E27FC236}">
                <a16:creationId xmlns:a16="http://schemas.microsoft.com/office/drawing/2014/main" id="{F27699BB-0AEC-44C1-B1CC-D3562D17AD6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766298" y="3198109"/>
            <a:ext cx="2618125" cy="56426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4" name="Item 4">
            <a:extLst>
              <a:ext uri="{FF2B5EF4-FFF2-40B4-BE49-F238E27FC236}">
                <a16:creationId xmlns:a16="http://schemas.microsoft.com/office/drawing/2014/main" id="{810A168E-980B-4151-B586-F2239D937E8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50370" y="2817421"/>
            <a:ext cx="1138620" cy="94495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5" name="Item 4 Title">
            <a:extLst>
              <a:ext uri="{FF2B5EF4-FFF2-40B4-BE49-F238E27FC236}">
                <a16:creationId xmlns:a16="http://schemas.microsoft.com/office/drawing/2014/main" id="{DDC595D8-EB71-43C5-84CE-CE8AB97F4AE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982750" y="2817420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6" name="Item 4 Text">
            <a:extLst>
              <a:ext uri="{FF2B5EF4-FFF2-40B4-BE49-F238E27FC236}">
                <a16:creationId xmlns:a16="http://schemas.microsoft.com/office/drawing/2014/main" id="{A79F3471-2DC3-4DFD-93E8-16AB2BF1B5C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973540" y="3198110"/>
            <a:ext cx="2618125" cy="56426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19" name="Page Number">
            <a:extLst>
              <a:ext uri="{FF2B5EF4-FFF2-40B4-BE49-F238E27FC236}">
                <a16:creationId xmlns:a16="http://schemas.microsoft.com/office/drawing/2014/main" id="{B2B5D48A-DCAA-4355-8D13-9B74715A0CF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1" name="WSE logo">
            <a:extLst>
              <a:ext uri="{FF2B5EF4-FFF2-40B4-BE49-F238E27FC236}">
                <a16:creationId xmlns:a16="http://schemas.microsoft.com/office/drawing/2014/main" id="{C83FCD4E-D545-4E7C-8444-5C2049042C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698135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- Cyc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le">
            <a:extLst>
              <a:ext uri="{FF2B5EF4-FFF2-40B4-BE49-F238E27FC236}">
                <a16:creationId xmlns:a16="http://schemas.microsoft.com/office/drawing/2014/main" id="{7E539BF3-9B27-418B-9CEE-4FF35DD5CE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50669"/>
            <a:ext cx="8085415" cy="813991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19C6D85-6054-4333-A45C-6D56E5C8FC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7">
            <a:extLst>
              <a:ext uri="{FF2B5EF4-FFF2-40B4-BE49-F238E27FC236}">
                <a16:creationId xmlns:a16="http://schemas.microsoft.com/office/drawing/2014/main" id="{CCCF60EE-1BED-491D-B9BA-8143FCFB7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1529177"/>
            <a:ext cx="2743200" cy="27432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5"/>
            <a:endParaRPr lang="uk-UA" sz="1013">
              <a:solidFill>
                <a:srgbClr val="F2F2F5"/>
              </a:solidFill>
              <a:latin typeface="Roboto"/>
            </a:endParaRPr>
          </a:p>
        </p:txBody>
      </p:sp>
      <p:sp>
        <p:nvSpPr>
          <p:cNvPr id="15" name="Oval 3">
            <a:extLst>
              <a:ext uri="{FF2B5EF4-FFF2-40B4-BE49-F238E27FC236}">
                <a16:creationId xmlns:a16="http://schemas.microsoft.com/office/drawing/2014/main" id="{D820D5E2-D70E-40F8-996C-E42A9E056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1529177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5"/>
            <a:endParaRPr lang="uk-UA" sz="3000" b="1" dirty="0">
              <a:solidFill>
                <a:srgbClr val="69ACE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Oval 3">
            <a:extLst>
              <a:ext uri="{FF2B5EF4-FFF2-40B4-BE49-F238E27FC236}">
                <a16:creationId xmlns:a16="http://schemas.microsoft.com/office/drawing/2014/main" id="{915D9C8A-79D6-45FE-A769-F81341B6A4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29200" y="1529177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 dirty="0">
              <a:solidFill>
                <a:srgbClr val="092C74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Oval 3">
            <a:extLst>
              <a:ext uri="{FF2B5EF4-FFF2-40B4-BE49-F238E27FC236}">
                <a16:creationId xmlns:a16="http://schemas.microsoft.com/office/drawing/2014/main" id="{C18A0C12-944E-4AFB-AA08-F2D684A8DC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29200" y="3339511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 dirty="0">
              <a:solidFill>
                <a:srgbClr val="69ACE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Oval 3">
            <a:extLst>
              <a:ext uri="{FF2B5EF4-FFF2-40B4-BE49-F238E27FC236}">
                <a16:creationId xmlns:a16="http://schemas.microsoft.com/office/drawing/2014/main" id="{54B1F908-AE10-43AA-BBC9-E54F6EB098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3339511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 dirty="0">
              <a:solidFill>
                <a:srgbClr val="092C74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3" name="Item 1">
            <a:extLst>
              <a:ext uri="{FF2B5EF4-FFF2-40B4-BE49-F238E27FC236}">
                <a16:creationId xmlns:a16="http://schemas.microsoft.com/office/drawing/2014/main" id="{0B4A9D69-7C61-4078-8FE1-B23B404AC6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00399" y="1770465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31" name="Item 1 Title">
            <a:extLst>
              <a:ext uri="{FF2B5EF4-FFF2-40B4-BE49-F238E27FC236}">
                <a16:creationId xmlns:a16="http://schemas.microsoft.com/office/drawing/2014/main" id="{C0436A26-D262-436C-8C61-BA2F8775F77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33919" y="151173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2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Item 1 Text">
            <a:extLst>
              <a:ext uri="{FF2B5EF4-FFF2-40B4-BE49-F238E27FC236}">
                <a16:creationId xmlns:a16="http://schemas.microsoft.com/office/drawing/2014/main" id="{C7E732B7-944F-455D-BC24-3A11D5A0F6E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33919" y="189242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4" name="Item 2">
            <a:extLst>
              <a:ext uri="{FF2B5EF4-FFF2-40B4-BE49-F238E27FC236}">
                <a16:creationId xmlns:a16="http://schemas.microsoft.com/office/drawing/2014/main" id="{5CBD3746-18D1-47D5-987D-E36BEF9A659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29200" y="1770465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27" name="Item 2 Title">
            <a:extLst>
              <a:ext uri="{FF2B5EF4-FFF2-40B4-BE49-F238E27FC236}">
                <a16:creationId xmlns:a16="http://schemas.microsoft.com/office/drawing/2014/main" id="{0CB2F2DC-96B3-4884-B03D-70BF73AC29B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33089" y="1511740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8" name="Item 2 Text">
            <a:extLst>
              <a:ext uri="{FF2B5EF4-FFF2-40B4-BE49-F238E27FC236}">
                <a16:creationId xmlns:a16="http://schemas.microsoft.com/office/drawing/2014/main" id="{2E5E5FDF-1722-441B-A1BB-5F9859FCCD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3089" y="1892430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5" name="Item 3">
            <a:extLst>
              <a:ext uri="{FF2B5EF4-FFF2-40B4-BE49-F238E27FC236}">
                <a16:creationId xmlns:a16="http://schemas.microsoft.com/office/drawing/2014/main" id="{56842972-1C06-42FE-85E3-B7FBE5A02A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29200" y="3580798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29" name="Item 3 Title">
            <a:extLst>
              <a:ext uri="{FF2B5EF4-FFF2-40B4-BE49-F238E27FC236}">
                <a16:creationId xmlns:a16="http://schemas.microsoft.com/office/drawing/2014/main" id="{95264F1E-DEC9-41B7-93B3-E9C4B85C4C6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33089" y="332950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0" name="Item 3 Text">
            <a:extLst>
              <a:ext uri="{FF2B5EF4-FFF2-40B4-BE49-F238E27FC236}">
                <a16:creationId xmlns:a16="http://schemas.microsoft.com/office/drawing/2014/main" id="{0AEC987B-A3A3-4497-9D60-7BD66C35164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33089" y="371019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6" name="Item 4">
            <a:extLst>
              <a:ext uri="{FF2B5EF4-FFF2-40B4-BE49-F238E27FC236}">
                <a16:creationId xmlns:a16="http://schemas.microsoft.com/office/drawing/2014/main" id="{D5780A37-62F6-43AD-AFF9-5BA34D60031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200399" y="3580798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33" name="Item 4 Title">
            <a:extLst>
              <a:ext uri="{FF2B5EF4-FFF2-40B4-BE49-F238E27FC236}">
                <a16:creationId xmlns:a16="http://schemas.microsoft.com/office/drawing/2014/main" id="{6AB04380-4CBA-4305-9BED-012A97108EE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33919" y="332950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2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4" name="Item 4 Text">
            <a:extLst>
              <a:ext uri="{FF2B5EF4-FFF2-40B4-BE49-F238E27FC236}">
                <a16:creationId xmlns:a16="http://schemas.microsoft.com/office/drawing/2014/main" id="{D395DBD5-7C77-4F82-9C58-E1B8D4A9E47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33919" y="371019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7" name="Page Number">
            <a:extLst>
              <a:ext uri="{FF2B5EF4-FFF2-40B4-BE49-F238E27FC236}">
                <a16:creationId xmlns:a16="http://schemas.microsoft.com/office/drawing/2014/main" id="{337385C6-202F-425F-831F-B84FAA6ED347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38" name="WSE logo">
            <a:extLst>
              <a:ext uri="{FF2B5EF4-FFF2-40B4-BE49-F238E27FC236}">
                <a16:creationId xmlns:a16="http://schemas.microsoft.com/office/drawing/2014/main" id="{933E971C-40DA-474D-96B8-B83B54C0B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317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">
            <a:extLst>
              <a:ext uri="{FF2B5EF4-FFF2-40B4-BE49-F238E27FC236}">
                <a16:creationId xmlns:a16="http://schemas.microsoft.com/office/drawing/2014/main" id="{9A560EA5-1934-452F-B7DA-9D16BD1F87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Rectangle 26">
            <a:extLst>
              <a:ext uri="{FF2B5EF4-FFF2-40B4-BE49-F238E27FC236}">
                <a16:creationId xmlns:a16="http://schemas.microsoft.com/office/drawing/2014/main" id="{ADC3E0FB-FCB4-4F19-88D7-CB30CFF050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2982" y="2402483"/>
            <a:ext cx="2770963" cy="1771489"/>
          </a:xfrm>
          <a:custGeom>
            <a:avLst/>
            <a:gdLst>
              <a:gd name="connsiteX0" fmla="*/ 0 w 4355417"/>
              <a:gd name="connsiteY0" fmla="*/ 0 h 1790700"/>
              <a:gd name="connsiteX1" fmla="*/ 4355417 w 4355417"/>
              <a:gd name="connsiteY1" fmla="*/ 0 h 1790700"/>
              <a:gd name="connsiteX2" fmla="*/ 4355417 w 4355417"/>
              <a:gd name="connsiteY2" fmla="*/ 1790700 h 1790700"/>
              <a:gd name="connsiteX3" fmla="*/ 0 w 4355417"/>
              <a:gd name="connsiteY3" fmla="*/ 1790700 h 1790700"/>
              <a:gd name="connsiteX4" fmla="*/ 0 w 4355417"/>
              <a:gd name="connsiteY4" fmla="*/ 0 h 1790700"/>
              <a:gd name="connsiteX0" fmla="*/ 0 w 4831667"/>
              <a:gd name="connsiteY0" fmla="*/ 914400 h 1790700"/>
              <a:gd name="connsiteX1" fmla="*/ 4831667 w 4831667"/>
              <a:gd name="connsiteY1" fmla="*/ 0 h 1790700"/>
              <a:gd name="connsiteX2" fmla="*/ 4831667 w 4831667"/>
              <a:gd name="connsiteY2" fmla="*/ 1790700 h 1790700"/>
              <a:gd name="connsiteX3" fmla="*/ 476250 w 4831667"/>
              <a:gd name="connsiteY3" fmla="*/ 1790700 h 1790700"/>
              <a:gd name="connsiteX4" fmla="*/ 0 w 4831667"/>
              <a:gd name="connsiteY4" fmla="*/ 914400 h 1790700"/>
              <a:gd name="connsiteX0" fmla="*/ 0 w 5269817"/>
              <a:gd name="connsiteY0" fmla="*/ 2305050 h 3181350"/>
              <a:gd name="connsiteX1" fmla="*/ 5269817 w 5269817"/>
              <a:gd name="connsiteY1" fmla="*/ 0 h 3181350"/>
              <a:gd name="connsiteX2" fmla="*/ 4831667 w 5269817"/>
              <a:gd name="connsiteY2" fmla="*/ 3181350 h 3181350"/>
              <a:gd name="connsiteX3" fmla="*/ 476250 w 5269817"/>
              <a:gd name="connsiteY3" fmla="*/ 3181350 h 3181350"/>
              <a:gd name="connsiteX4" fmla="*/ 0 w 5269817"/>
              <a:gd name="connsiteY4" fmla="*/ 2305050 h 3181350"/>
              <a:gd name="connsiteX0" fmla="*/ 0 w 5288867"/>
              <a:gd name="connsiteY0" fmla="*/ 2305050 h 3181350"/>
              <a:gd name="connsiteX1" fmla="*/ 5269817 w 5288867"/>
              <a:gd name="connsiteY1" fmla="*/ 0 h 3181350"/>
              <a:gd name="connsiteX2" fmla="*/ 5288867 w 5288867"/>
              <a:gd name="connsiteY2" fmla="*/ 1790700 h 3181350"/>
              <a:gd name="connsiteX3" fmla="*/ 476250 w 5288867"/>
              <a:gd name="connsiteY3" fmla="*/ 3181350 h 3181350"/>
              <a:gd name="connsiteX4" fmla="*/ 0 w 5288867"/>
              <a:gd name="connsiteY4" fmla="*/ 2305050 h 3181350"/>
              <a:gd name="connsiteX0" fmla="*/ 0 w 5288867"/>
              <a:gd name="connsiteY0" fmla="*/ 2305050 h 4095750"/>
              <a:gd name="connsiteX1" fmla="*/ 5269817 w 5288867"/>
              <a:gd name="connsiteY1" fmla="*/ 0 h 4095750"/>
              <a:gd name="connsiteX2" fmla="*/ 5288867 w 5288867"/>
              <a:gd name="connsiteY2" fmla="*/ 1790700 h 4095750"/>
              <a:gd name="connsiteX3" fmla="*/ 19050 w 5288867"/>
              <a:gd name="connsiteY3" fmla="*/ 4095750 h 4095750"/>
              <a:gd name="connsiteX4" fmla="*/ 0 w 5288867"/>
              <a:gd name="connsiteY4" fmla="*/ 2305050 h 4095750"/>
              <a:gd name="connsiteX0" fmla="*/ 0 w 5284105"/>
              <a:gd name="connsiteY0" fmla="*/ 2309812 h 4095750"/>
              <a:gd name="connsiteX1" fmla="*/ 5265055 w 5284105"/>
              <a:gd name="connsiteY1" fmla="*/ 0 h 4095750"/>
              <a:gd name="connsiteX2" fmla="*/ 5284105 w 5284105"/>
              <a:gd name="connsiteY2" fmla="*/ 1790700 h 4095750"/>
              <a:gd name="connsiteX3" fmla="*/ 14288 w 5284105"/>
              <a:gd name="connsiteY3" fmla="*/ 4095750 h 4095750"/>
              <a:gd name="connsiteX4" fmla="*/ 0 w 5284105"/>
              <a:gd name="connsiteY4" fmla="*/ 2309812 h 4095750"/>
              <a:gd name="connsiteX0" fmla="*/ 0 w 5276961"/>
              <a:gd name="connsiteY0" fmla="*/ 2295525 h 4095750"/>
              <a:gd name="connsiteX1" fmla="*/ 5257911 w 5276961"/>
              <a:gd name="connsiteY1" fmla="*/ 0 h 4095750"/>
              <a:gd name="connsiteX2" fmla="*/ 5276961 w 5276961"/>
              <a:gd name="connsiteY2" fmla="*/ 1790700 h 4095750"/>
              <a:gd name="connsiteX3" fmla="*/ 7144 w 5276961"/>
              <a:gd name="connsiteY3" fmla="*/ 4095750 h 4095750"/>
              <a:gd name="connsiteX4" fmla="*/ 0 w 5276961"/>
              <a:gd name="connsiteY4" fmla="*/ 2295525 h 4095750"/>
              <a:gd name="connsiteX0" fmla="*/ 0 w 5276961"/>
              <a:gd name="connsiteY0" fmla="*/ 2295525 h 4090988"/>
              <a:gd name="connsiteX1" fmla="*/ 5257911 w 5276961"/>
              <a:gd name="connsiteY1" fmla="*/ 0 h 4090988"/>
              <a:gd name="connsiteX2" fmla="*/ 5276961 w 5276961"/>
              <a:gd name="connsiteY2" fmla="*/ 1790700 h 4090988"/>
              <a:gd name="connsiteX3" fmla="*/ 2381 w 5276961"/>
              <a:gd name="connsiteY3" fmla="*/ 4090988 h 4090988"/>
              <a:gd name="connsiteX4" fmla="*/ 0 w 5276961"/>
              <a:gd name="connsiteY4" fmla="*/ 2295525 h 4090988"/>
              <a:gd name="connsiteX0" fmla="*/ 0 w 5299186"/>
              <a:gd name="connsiteY0" fmla="*/ 2295525 h 4090988"/>
              <a:gd name="connsiteX1" fmla="*/ 5257911 w 5299186"/>
              <a:gd name="connsiteY1" fmla="*/ 0 h 4090988"/>
              <a:gd name="connsiteX2" fmla="*/ 5299186 w 5299186"/>
              <a:gd name="connsiteY2" fmla="*/ 1765300 h 4090988"/>
              <a:gd name="connsiteX3" fmla="*/ 2381 w 5299186"/>
              <a:gd name="connsiteY3" fmla="*/ 4090988 h 4090988"/>
              <a:gd name="connsiteX4" fmla="*/ 0 w 5299186"/>
              <a:gd name="connsiteY4" fmla="*/ 2295525 h 4090988"/>
              <a:gd name="connsiteX0" fmla="*/ 0 w 5308711"/>
              <a:gd name="connsiteY0" fmla="*/ 230822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8225 h 4103688"/>
              <a:gd name="connsiteX0" fmla="*/ 0 w 5301567"/>
              <a:gd name="connsiteY0" fmla="*/ 2293938 h 4089401"/>
              <a:gd name="connsiteX1" fmla="*/ 5301567 w 5301567"/>
              <a:gd name="connsiteY1" fmla="*/ 0 h 4089401"/>
              <a:gd name="connsiteX2" fmla="*/ 5299186 w 5301567"/>
              <a:gd name="connsiteY2" fmla="*/ 1763713 h 4089401"/>
              <a:gd name="connsiteX3" fmla="*/ 2381 w 5301567"/>
              <a:gd name="connsiteY3" fmla="*/ 4089401 h 4089401"/>
              <a:gd name="connsiteX4" fmla="*/ 0 w 5301567"/>
              <a:gd name="connsiteY4" fmla="*/ 2293938 h 4089401"/>
              <a:gd name="connsiteX0" fmla="*/ 0 w 5301796"/>
              <a:gd name="connsiteY0" fmla="*/ 2293938 h 4089401"/>
              <a:gd name="connsiteX1" fmla="*/ 5301567 w 5301796"/>
              <a:gd name="connsiteY1" fmla="*/ 0 h 4089401"/>
              <a:gd name="connsiteX2" fmla="*/ 5301567 w 5301796"/>
              <a:gd name="connsiteY2" fmla="*/ 1782763 h 4089401"/>
              <a:gd name="connsiteX3" fmla="*/ 2381 w 5301796"/>
              <a:gd name="connsiteY3" fmla="*/ 4089401 h 4089401"/>
              <a:gd name="connsiteX4" fmla="*/ 0 w 5301796"/>
              <a:gd name="connsiteY4" fmla="*/ 2293938 h 4089401"/>
              <a:gd name="connsiteX0" fmla="*/ 0 w 5306397"/>
              <a:gd name="connsiteY0" fmla="*/ 2293938 h 4089401"/>
              <a:gd name="connsiteX1" fmla="*/ 5301567 w 5306397"/>
              <a:gd name="connsiteY1" fmla="*/ 0 h 4089401"/>
              <a:gd name="connsiteX2" fmla="*/ 5306329 w 5306397"/>
              <a:gd name="connsiteY2" fmla="*/ 1780382 h 4089401"/>
              <a:gd name="connsiteX3" fmla="*/ 2381 w 5306397"/>
              <a:gd name="connsiteY3" fmla="*/ 4089401 h 4089401"/>
              <a:gd name="connsiteX4" fmla="*/ 0 w 5306397"/>
              <a:gd name="connsiteY4" fmla="*/ 2293938 h 4089401"/>
              <a:gd name="connsiteX0" fmla="*/ 0 w 5306397"/>
              <a:gd name="connsiteY0" fmla="*/ 2305845 h 4089401"/>
              <a:gd name="connsiteX1" fmla="*/ 5301567 w 5306397"/>
              <a:gd name="connsiteY1" fmla="*/ 0 h 4089401"/>
              <a:gd name="connsiteX2" fmla="*/ 5306329 w 5306397"/>
              <a:gd name="connsiteY2" fmla="*/ 1780382 h 4089401"/>
              <a:gd name="connsiteX3" fmla="*/ 2381 w 5306397"/>
              <a:gd name="connsiteY3" fmla="*/ 4089401 h 4089401"/>
              <a:gd name="connsiteX4" fmla="*/ 0 w 5306397"/>
              <a:gd name="connsiteY4" fmla="*/ 2305845 h 4089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6397" h="4089401">
                <a:moveTo>
                  <a:pt x="0" y="2305845"/>
                </a:moveTo>
                <a:lnTo>
                  <a:pt x="5301567" y="0"/>
                </a:lnTo>
                <a:cubicBezTo>
                  <a:pt x="5300773" y="587904"/>
                  <a:pt x="5307123" y="1192478"/>
                  <a:pt x="5306329" y="1780382"/>
                </a:cubicBezTo>
                <a:lnTo>
                  <a:pt x="2381" y="4089401"/>
                </a:lnTo>
                <a:cubicBezTo>
                  <a:pt x="0" y="3489326"/>
                  <a:pt x="2381" y="2905920"/>
                  <a:pt x="0" y="2305845"/>
                </a:cubicBezTo>
                <a:close/>
              </a:path>
            </a:pathLst>
          </a:custGeom>
          <a:solidFill>
            <a:srgbClr val="0A091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5" name="Rectangle 26">
            <a:extLst>
              <a:ext uri="{FF2B5EF4-FFF2-40B4-BE49-F238E27FC236}">
                <a16:creationId xmlns:a16="http://schemas.microsoft.com/office/drawing/2014/main" id="{91C4870C-A169-4B4B-86B5-7832B8F995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52179" y="1404647"/>
            <a:ext cx="2762363" cy="1772176"/>
          </a:xfrm>
          <a:custGeom>
            <a:avLst/>
            <a:gdLst>
              <a:gd name="connsiteX0" fmla="*/ 0 w 4355417"/>
              <a:gd name="connsiteY0" fmla="*/ 0 h 1790700"/>
              <a:gd name="connsiteX1" fmla="*/ 4355417 w 4355417"/>
              <a:gd name="connsiteY1" fmla="*/ 0 h 1790700"/>
              <a:gd name="connsiteX2" fmla="*/ 4355417 w 4355417"/>
              <a:gd name="connsiteY2" fmla="*/ 1790700 h 1790700"/>
              <a:gd name="connsiteX3" fmla="*/ 0 w 4355417"/>
              <a:gd name="connsiteY3" fmla="*/ 1790700 h 1790700"/>
              <a:gd name="connsiteX4" fmla="*/ 0 w 4355417"/>
              <a:gd name="connsiteY4" fmla="*/ 0 h 1790700"/>
              <a:gd name="connsiteX0" fmla="*/ 0 w 4831667"/>
              <a:gd name="connsiteY0" fmla="*/ 914400 h 1790700"/>
              <a:gd name="connsiteX1" fmla="*/ 4831667 w 4831667"/>
              <a:gd name="connsiteY1" fmla="*/ 0 h 1790700"/>
              <a:gd name="connsiteX2" fmla="*/ 4831667 w 4831667"/>
              <a:gd name="connsiteY2" fmla="*/ 1790700 h 1790700"/>
              <a:gd name="connsiteX3" fmla="*/ 476250 w 4831667"/>
              <a:gd name="connsiteY3" fmla="*/ 1790700 h 1790700"/>
              <a:gd name="connsiteX4" fmla="*/ 0 w 4831667"/>
              <a:gd name="connsiteY4" fmla="*/ 914400 h 1790700"/>
              <a:gd name="connsiteX0" fmla="*/ 0 w 5269817"/>
              <a:gd name="connsiteY0" fmla="*/ 2305050 h 3181350"/>
              <a:gd name="connsiteX1" fmla="*/ 5269817 w 5269817"/>
              <a:gd name="connsiteY1" fmla="*/ 0 h 3181350"/>
              <a:gd name="connsiteX2" fmla="*/ 4831667 w 5269817"/>
              <a:gd name="connsiteY2" fmla="*/ 3181350 h 3181350"/>
              <a:gd name="connsiteX3" fmla="*/ 476250 w 5269817"/>
              <a:gd name="connsiteY3" fmla="*/ 3181350 h 3181350"/>
              <a:gd name="connsiteX4" fmla="*/ 0 w 5269817"/>
              <a:gd name="connsiteY4" fmla="*/ 2305050 h 3181350"/>
              <a:gd name="connsiteX0" fmla="*/ 0 w 5288867"/>
              <a:gd name="connsiteY0" fmla="*/ 2305050 h 3181350"/>
              <a:gd name="connsiteX1" fmla="*/ 5269817 w 5288867"/>
              <a:gd name="connsiteY1" fmla="*/ 0 h 3181350"/>
              <a:gd name="connsiteX2" fmla="*/ 5288867 w 5288867"/>
              <a:gd name="connsiteY2" fmla="*/ 1790700 h 3181350"/>
              <a:gd name="connsiteX3" fmla="*/ 476250 w 5288867"/>
              <a:gd name="connsiteY3" fmla="*/ 3181350 h 3181350"/>
              <a:gd name="connsiteX4" fmla="*/ 0 w 5288867"/>
              <a:gd name="connsiteY4" fmla="*/ 2305050 h 3181350"/>
              <a:gd name="connsiteX0" fmla="*/ 0 w 5288867"/>
              <a:gd name="connsiteY0" fmla="*/ 2305050 h 4095750"/>
              <a:gd name="connsiteX1" fmla="*/ 5269817 w 5288867"/>
              <a:gd name="connsiteY1" fmla="*/ 0 h 4095750"/>
              <a:gd name="connsiteX2" fmla="*/ 5288867 w 5288867"/>
              <a:gd name="connsiteY2" fmla="*/ 1790700 h 4095750"/>
              <a:gd name="connsiteX3" fmla="*/ 19050 w 5288867"/>
              <a:gd name="connsiteY3" fmla="*/ 4095750 h 4095750"/>
              <a:gd name="connsiteX4" fmla="*/ 0 w 5288867"/>
              <a:gd name="connsiteY4" fmla="*/ 2305050 h 4095750"/>
              <a:gd name="connsiteX0" fmla="*/ 0 w 5284105"/>
              <a:gd name="connsiteY0" fmla="*/ 2309812 h 4095750"/>
              <a:gd name="connsiteX1" fmla="*/ 5265055 w 5284105"/>
              <a:gd name="connsiteY1" fmla="*/ 0 h 4095750"/>
              <a:gd name="connsiteX2" fmla="*/ 5284105 w 5284105"/>
              <a:gd name="connsiteY2" fmla="*/ 1790700 h 4095750"/>
              <a:gd name="connsiteX3" fmla="*/ 14288 w 5284105"/>
              <a:gd name="connsiteY3" fmla="*/ 4095750 h 4095750"/>
              <a:gd name="connsiteX4" fmla="*/ 0 w 5284105"/>
              <a:gd name="connsiteY4" fmla="*/ 2309812 h 4095750"/>
              <a:gd name="connsiteX0" fmla="*/ 0 w 5276961"/>
              <a:gd name="connsiteY0" fmla="*/ 2295525 h 4095750"/>
              <a:gd name="connsiteX1" fmla="*/ 5257911 w 5276961"/>
              <a:gd name="connsiteY1" fmla="*/ 0 h 4095750"/>
              <a:gd name="connsiteX2" fmla="*/ 5276961 w 5276961"/>
              <a:gd name="connsiteY2" fmla="*/ 1790700 h 4095750"/>
              <a:gd name="connsiteX3" fmla="*/ 7144 w 5276961"/>
              <a:gd name="connsiteY3" fmla="*/ 4095750 h 4095750"/>
              <a:gd name="connsiteX4" fmla="*/ 0 w 5276961"/>
              <a:gd name="connsiteY4" fmla="*/ 2295525 h 4095750"/>
              <a:gd name="connsiteX0" fmla="*/ 0 w 5276961"/>
              <a:gd name="connsiteY0" fmla="*/ 2295525 h 4090988"/>
              <a:gd name="connsiteX1" fmla="*/ 5257911 w 5276961"/>
              <a:gd name="connsiteY1" fmla="*/ 0 h 4090988"/>
              <a:gd name="connsiteX2" fmla="*/ 5276961 w 5276961"/>
              <a:gd name="connsiteY2" fmla="*/ 1790700 h 4090988"/>
              <a:gd name="connsiteX3" fmla="*/ 2381 w 5276961"/>
              <a:gd name="connsiteY3" fmla="*/ 4090988 h 4090988"/>
              <a:gd name="connsiteX4" fmla="*/ 0 w 5276961"/>
              <a:gd name="connsiteY4" fmla="*/ 2295525 h 4090988"/>
              <a:gd name="connsiteX0" fmla="*/ 0 w 5299186"/>
              <a:gd name="connsiteY0" fmla="*/ 2295525 h 4090988"/>
              <a:gd name="connsiteX1" fmla="*/ 5257911 w 5299186"/>
              <a:gd name="connsiteY1" fmla="*/ 0 h 4090988"/>
              <a:gd name="connsiteX2" fmla="*/ 5299186 w 5299186"/>
              <a:gd name="connsiteY2" fmla="*/ 1765300 h 4090988"/>
              <a:gd name="connsiteX3" fmla="*/ 2381 w 5299186"/>
              <a:gd name="connsiteY3" fmla="*/ 4090988 h 4090988"/>
              <a:gd name="connsiteX4" fmla="*/ 0 w 5299186"/>
              <a:gd name="connsiteY4" fmla="*/ 2295525 h 4090988"/>
              <a:gd name="connsiteX0" fmla="*/ 0 w 5308711"/>
              <a:gd name="connsiteY0" fmla="*/ 230822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8225 h 4103688"/>
              <a:gd name="connsiteX0" fmla="*/ 0 w 5308711"/>
              <a:gd name="connsiteY0" fmla="*/ 230187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1875 h 4103688"/>
              <a:gd name="connsiteX0" fmla="*/ 4384 w 5313095"/>
              <a:gd name="connsiteY0" fmla="*/ 2301875 h 4094163"/>
              <a:gd name="connsiteX1" fmla="*/ 5313095 w 5313095"/>
              <a:gd name="connsiteY1" fmla="*/ 0 h 4094163"/>
              <a:gd name="connsiteX2" fmla="*/ 5303570 w 5313095"/>
              <a:gd name="connsiteY2" fmla="*/ 1778000 h 4094163"/>
              <a:gd name="connsiteX3" fmla="*/ 415 w 5313095"/>
              <a:gd name="connsiteY3" fmla="*/ 4094163 h 4094163"/>
              <a:gd name="connsiteX4" fmla="*/ 4384 w 5313095"/>
              <a:gd name="connsiteY4" fmla="*/ 2301875 h 4094163"/>
              <a:gd name="connsiteX0" fmla="*/ 0 w 5308711"/>
              <a:gd name="connsiteY0" fmla="*/ 2301875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301875 h 4090988"/>
              <a:gd name="connsiteX0" fmla="*/ 0 w 5308711"/>
              <a:gd name="connsiteY0" fmla="*/ 2309019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309019 h 4090988"/>
              <a:gd name="connsiteX0" fmla="*/ 0 w 5308711"/>
              <a:gd name="connsiteY0" fmla="*/ 2299494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299494 h 4090988"/>
              <a:gd name="connsiteX0" fmla="*/ 0 w 5318236"/>
              <a:gd name="connsiteY0" fmla="*/ 2299494 h 4090988"/>
              <a:gd name="connsiteX1" fmla="*/ 5318236 w 5318236"/>
              <a:gd name="connsiteY1" fmla="*/ 0 h 4090988"/>
              <a:gd name="connsiteX2" fmla="*/ 5308711 w 5318236"/>
              <a:gd name="connsiteY2" fmla="*/ 1778000 h 4090988"/>
              <a:gd name="connsiteX3" fmla="*/ 11906 w 5318236"/>
              <a:gd name="connsiteY3" fmla="*/ 4090988 h 4090988"/>
              <a:gd name="connsiteX4" fmla="*/ 0 w 5318236"/>
              <a:gd name="connsiteY4" fmla="*/ 2299494 h 4090988"/>
              <a:gd name="connsiteX0" fmla="*/ 0 w 5315855"/>
              <a:gd name="connsiteY0" fmla="*/ 2304257 h 4090988"/>
              <a:gd name="connsiteX1" fmla="*/ 5315855 w 5315855"/>
              <a:gd name="connsiteY1" fmla="*/ 0 h 4090988"/>
              <a:gd name="connsiteX2" fmla="*/ 5306330 w 5315855"/>
              <a:gd name="connsiteY2" fmla="*/ 1778000 h 4090988"/>
              <a:gd name="connsiteX3" fmla="*/ 9525 w 5315855"/>
              <a:gd name="connsiteY3" fmla="*/ 4090988 h 4090988"/>
              <a:gd name="connsiteX4" fmla="*/ 0 w 5315855"/>
              <a:gd name="connsiteY4" fmla="*/ 2304257 h 4090988"/>
              <a:gd name="connsiteX0" fmla="*/ 0 w 5315855"/>
              <a:gd name="connsiteY0" fmla="*/ 2301876 h 4090988"/>
              <a:gd name="connsiteX1" fmla="*/ 5315855 w 5315855"/>
              <a:gd name="connsiteY1" fmla="*/ 0 h 4090988"/>
              <a:gd name="connsiteX2" fmla="*/ 5306330 w 5315855"/>
              <a:gd name="connsiteY2" fmla="*/ 1778000 h 4090988"/>
              <a:gd name="connsiteX3" fmla="*/ 9525 w 5315855"/>
              <a:gd name="connsiteY3" fmla="*/ 4090988 h 4090988"/>
              <a:gd name="connsiteX4" fmla="*/ 0 w 5315855"/>
              <a:gd name="connsiteY4" fmla="*/ 2301876 h 4090988"/>
              <a:gd name="connsiteX0" fmla="*/ 0 w 5313474"/>
              <a:gd name="connsiteY0" fmla="*/ 2301876 h 4090988"/>
              <a:gd name="connsiteX1" fmla="*/ 5313474 w 5313474"/>
              <a:gd name="connsiteY1" fmla="*/ 0 h 4090988"/>
              <a:gd name="connsiteX2" fmla="*/ 5303949 w 5313474"/>
              <a:gd name="connsiteY2" fmla="*/ 1778000 h 4090988"/>
              <a:gd name="connsiteX3" fmla="*/ 7144 w 5313474"/>
              <a:gd name="connsiteY3" fmla="*/ 4090988 h 4090988"/>
              <a:gd name="connsiteX4" fmla="*/ 0 w 5313474"/>
              <a:gd name="connsiteY4" fmla="*/ 2301876 h 4090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3474" h="4090988">
                <a:moveTo>
                  <a:pt x="0" y="2301876"/>
                </a:moveTo>
                <a:lnTo>
                  <a:pt x="5313474" y="0"/>
                </a:lnTo>
                <a:lnTo>
                  <a:pt x="5303949" y="1778000"/>
                </a:lnTo>
                <a:lnTo>
                  <a:pt x="7144" y="4090988"/>
                </a:lnTo>
                <a:cubicBezTo>
                  <a:pt x="4763" y="3490913"/>
                  <a:pt x="2381" y="2901951"/>
                  <a:pt x="0" y="2301876"/>
                </a:cubicBezTo>
                <a:close/>
              </a:path>
            </a:pathLst>
          </a:custGeom>
          <a:solidFill>
            <a:srgbClr val="0A091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6AB05CE-AAB5-4E94-B8A8-28D45053FA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43580" y="2400422"/>
            <a:ext cx="2770963" cy="775714"/>
          </a:xfrm>
          <a:prstGeom prst="rect">
            <a:avLst/>
          </a:prstGeom>
          <a:solidFill>
            <a:srgbClr val="69ACE5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B46CADE-1C6D-4552-A437-5CC28BD58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3919" y="3399634"/>
            <a:ext cx="2790306" cy="775714"/>
          </a:xfrm>
          <a:prstGeom prst="rect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FD3218B-5651-4A6C-9CC0-32F9EBE3B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2983" y="1401896"/>
            <a:ext cx="2791318" cy="775714"/>
          </a:xfrm>
          <a:prstGeom prst="rect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7" name="Subtitle">
            <a:extLst>
              <a:ext uri="{FF2B5EF4-FFF2-40B4-BE49-F238E27FC236}">
                <a16:creationId xmlns:a16="http://schemas.microsoft.com/office/drawing/2014/main" id="{93BD0AF0-ECDA-41BB-BDBF-FABB50E8760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50230" y="1401897"/>
            <a:ext cx="4869303" cy="3221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75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subtitle</a:t>
            </a:r>
          </a:p>
        </p:txBody>
      </p:sp>
      <p:sp>
        <p:nvSpPr>
          <p:cNvPr id="28" name="Text">
            <a:extLst>
              <a:ext uri="{FF2B5EF4-FFF2-40B4-BE49-F238E27FC236}">
                <a16:creationId xmlns:a16="http://schemas.microsoft.com/office/drawing/2014/main" id="{E41B4165-89DA-4676-9A75-DB1A210A05D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54281" y="1905000"/>
            <a:ext cx="4865053" cy="2270348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29" name="Info 1">
            <a:extLst>
              <a:ext uri="{FF2B5EF4-FFF2-40B4-BE49-F238E27FC236}">
                <a16:creationId xmlns:a16="http://schemas.microsoft.com/office/drawing/2014/main" id="{7A4EBD99-E28A-467C-B8D7-DE90097836B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77623" y="1544276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30" name="Info 1 Text">
            <a:extLst>
              <a:ext uri="{FF2B5EF4-FFF2-40B4-BE49-F238E27FC236}">
                <a16:creationId xmlns:a16="http://schemas.microsoft.com/office/drawing/2014/main" id="{BEA326F2-4A47-4163-A88D-30223B697F3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33075" y="1544276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nfo 2">
            <a:extLst>
              <a:ext uri="{FF2B5EF4-FFF2-40B4-BE49-F238E27FC236}">
                <a16:creationId xmlns:a16="http://schemas.microsoft.com/office/drawing/2014/main" id="{879C946B-2418-4E80-B1B2-ED3029968EB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77623" y="2538036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39" name="Info 2 Text">
            <a:extLst>
              <a:ext uri="{FF2B5EF4-FFF2-40B4-BE49-F238E27FC236}">
                <a16:creationId xmlns:a16="http://schemas.microsoft.com/office/drawing/2014/main" id="{5FE1DA00-8AD9-4506-895A-25E0FFF3A87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633075" y="2538036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0" name="Info 3">
            <a:extLst>
              <a:ext uri="{FF2B5EF4-FFF2-40B4-BE49-F238E27FC236}">
                <a16:creationId xmlns:a16="http://schemas.microsoft.com/office/drawing/2014/main" id="{D8A0AFDE-8EFC-4A53-A922-179064B43B9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64942" y="3535187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41" name="Info 3 Text">
            <a:extLst>
              <a:ext uri="{FF2B5EF4-FFF2-40B4-BE49-F238E27FC236}">
                <a16:creationId xmlns:a16="http://schemas.microsoft.com/office/drawing/2014/main" id="{882D6DBF-7708-4AFA-B28F-215C8BC9314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620394" y="3535187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5723690-B358-4783-A959-78E05177C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Page Number">
            <a:extLst>
              <a:ext uri="{FF2B5EF4-FFF2-40B4-BE49-F238E27FC236}">
                <a16:creationId xmlns:a16="http://schemas.microsoft.com/office/drawing/2014/main" id="{D99FFF48-9513-4D94-ADAF-4FDF160E3F90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3" name="WSE logo">
            <a:extLst>
              <a:ext uri="{FF2B5EF4-FFF2-40B4-BE49-F238E27FC236}">
                <a16:creationId xmlns:a16="http://schemas.microsoft.com/office/drawing/2014/main" id="{C1400C22-623A-4FAB-86C9-A0AE2AD8D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057587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">
            <a:extLst>
              <a:ext uri="{FF2B5EF4-FFF2-40B4-BE49-F238E27FC236}">
                <a16:creationId xmlns:a16="http://schemas.microsoft.com/office/drawing/2014/main" id="{0301AFB8-AD89-4017-8E38-5FA5A13A15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title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CE255FC-7EAC-49AE-B880-3463FB5519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918769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FDD1A5E-29DF-40B0-B20F-2459F3AA21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2320636" y="1893781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60CD46C-4A36-4CDC-9D1D-1390A6EB96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3722503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72B94E1-30E5-44FA-8B76-A43E3E2A50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5124370" y="1893781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2EFB757-BCA3-44BC-B989-9E92DA2EB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6526237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E435767-DD64-408F-8630-7219C1A17321}"/>
              </a:ext>
            </a:extLst>
          </p:cNvPr>
          <p:cNvSpPr>
            <a:spLocks noChangeAspect="1"/>
          </p:cNvSpPr>
          <p:nvPr userDrawn="1"/>
        </p:nvSpPr>
        <p:spPr>
          <a:xfrm>
            <a:off x="918768" y="1900414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 dirty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CB3AC26-84C9-490E-9619-E641A51B50D6}"/>
              </a:ext>
            </a:extLst>
          </p:cNvPr>
          <p:cNvSpPr>
            <a:spLocks noChangeAspect="1"/>
          </p:cNvSpPr>
          <p:nvPr userDrawn="1"/>
        </p:nvSpPr>
        <p:spPr>
          <a:xfrm>
            <a:off x="2320635" y="1900414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58C4E82-CF2F-4A0F-B40D-397DB0934816}"/>
              </a:ext>
            </a:extLst>
          </p:cNvPr>
          <p:cNvSpPr>
            <a:spLocks noChangeAspect="1"/>
          </p:cNvSpPr>
          <p:nvPr userDrawn="1"/>
        </p:nvSpPr>
        <p:spPr>
          <a:xfrm>
            <a:off x="3722503" y="1899732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 dirty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ED93624-4E7A-42A1-AB9F-87F48C59434F}"/>
              </a:ext>
            </a:extLst>
          </p:cNvPr>
          <p:cNvSpPr>
            <a:spLocks noChangeAspect="1"/>
          </p:cNvSpPr>
          <p:nvPr userDrawn="1"/>
        </p:nvSpPr>
        <p:spPr>
          <a:xfrm>
            <a:off x="5124370" y="1899732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6128184-D09F-4D76-9EDE-FE4A52B4AE01}"/>
              </a:ext>
            </a:extLst>
          </p:cNvPr>
          <p:cNvSpPr>
            <a:spLocks noChangeAspect="1"/>
          </p:cNvSpPr>
          <p:nvPr userDrawn="1"/>
        </p:nvSpPr>
        <p:spPr>
          <a:xfrm>
            <a:off x="6526237" y="1892417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 dirty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48" name="Item 1 Title">
            <a:extLst>
              <a:ext uri="{FF2B5EF4-FFF2-40B4-BE49-F238E27FC236}">
                <a16:creationId xmlns:a16="http://schemas.microsoft.com/office/drawing/2014/main" id="{13C8E0C2-242B-4771-9412-328CD75759E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233472" y="3021980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3" name="Item 1 Text">
            <a:extLst>
              <a:ext uri="{FF2B5EF4-FFF2-40B4-BE49-F238E27FC236}">
                <a16:creationId xmlns:a16="http://schemas.microsoft.com/office/drawing/2014/main" id="{DD12D595-2255-4364-8EC7-4903FEC6759C}"/>
              </a:ext>
            </a:extLst>
          </p:cNvPr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801629" y="3801008"/>
            <a:ext cx="1934737" cy="4154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5" name="Item 2 Title">
            <a:extLst>
              <a:ext uri="{FF2B5EF4-FFF2-40B4-BE49-F238E27FC236}">
                <a16:creationId xmlns:a16="http://schemas.microsoft.com/office/drawing/2014/main" id="{6981DB86-04CB-46BF-944C-7F1D632119A3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2635340" y="3028025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30" name="Item 2 Text">
            <a:extLst>
              <a:ext uri="{FF2B5EF4-FFF2-40B4-BE49-F238E27FC236}">
                <a16:creationId xmlns:a16="http://schemas.microsoft.com/office/drawing/2014/main" id="{48AB996C-F7C9-4DE3-A4CA-5381A37B77FD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2209657" y="1292602"/>
            <a:ext cx="1938528" cy="4114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6" name="Item 3 Title">
            <a:extLst>
              <a:ext uri="{FF2B5EF4-FFF2-40B4-BE49-F238E27FC236}">
                <a16:creationId xmlns:a16="http://schemas.microsoft.com/office/drawing/2014/main" id="{07B9589E-F6AC-4251-8200-299CB8CE0A6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037208" y="3025804"/>
            <a:ext cx="1064915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C70E3A5C-0D02-431F-B04E-5A18A53E52C1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3607363" y="3801007"/>
            <a:ext cx="1938528" cy="4154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7" name="Item 4 Title">
            <a:extLst>
              <a:ext uri="{FF2B5EF4-FFF2-40B4-BE49-F238E27FC236}">
                <a16:creationId xmlns:a16="http://schemas.microsoft.com/office/drawing/2014/main" id="{D1014B6A-F5E5-456C-B2FA-F5B5CFD6EA7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430285" y="3021980"/>
            <a:ext cx="1095951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1" name="Item 4 Text">
            <a:extLst>
              <a:ext uri="{FF2B5EF4-FFF2-40B4-BE49-F238E27FC236}">
                <a16:creationId xmlns:a16="http://schemas.microsoft.com/office/drawing/2014/main" id="{D036508F-55C5-4315-A1A5-4C37028E3965}"/>
              </a:ext>
            </a:extLst>
          </p:cNvPr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5008996" y="1292602"/>
            <a:ext cx="1938528" cy="4114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9" name="Item 5 Title">
            <a:extLst>
              <a:ext uri="{FF2B5EF4-FFF2-40B4-BE49-F238E27FC236}">
                <a16:creationId xmlns:a16="http://schemas.microsoft.com/office/drawing/2014/main" id="{10724EF9-B96D-46CD-9CDE-1437737309C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840942" y="3028025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4" name="Item 5 Text">
            <a:extLst>
              <a:ext uri="{FF2B5EF4-FFF2-40B4-BE49-F238E27FC236}">
                <a16:creationId xmlns:a16="http://schemas.microsoft.com/office/drawing/2014/main" id="{52B76C6E-8844-4031-9443-DAA924981D1D}"/>
              </a:ext>
            </a:extLst>
          </p:cNvPr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6415259" y="3801007"/>
            <a:ext cx="1938528" cy="4154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533E3FD-BE40-4756-A413-7A11B0F559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Page Number">
            <a:extLst>
              <a:ext uri="{FF2B5EF4-FFF2-40B4-BE49-F238E27FC236}">
                <a16:creationId xmlns:a16="http://schemas.microsoft.com/office/drawing/2014/main" id="{81251A57-6F56-45E2-8E48-61C5F222D161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33" name="WSE logo">
            <a:extLst>
              <a:ext uri="{FF2B5EF4-FFF2-40B4-BE49-F238E27FC236}">
                <a16:creationId xmlns:a16="http://schemas.microsoft.com/office/drawing/2014/main" id="{5183B704-1ED3-426C-B12C-6BD74D72F4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2139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or Proces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C5CE5-BF88-EC4B-A5BB-C91694E1B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712" y="59798"/>
            <a:ext cx="8096246" cy="942358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056D86C-B76F-7D41-865B-669A58A40B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B7C9E05-905F-4239-BA70-7805F39E253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252413" y="1257854"/>
            <a:ext cx="8366125" cy="362209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caption</a:t>
            </a:r>
          </a:p>
        </p:txBody>
      </p:sp>
      <p:grpSp>
        <p:nvGrpSpPr>
          <p:cNvPr id="46" name="Group 45" descr="Timeline image">
            <a:extLst>
              <a:ext uri="{FF2B5EF4-FFF2-40B4-BE49-F238E27FC236}">
                <a16:creationId xmlns:a16="http://schemas.microsoft.com/office/drawing/2014/main" id="{12EE74DF-9333-4546-8B0E-F0FCE41F51A0}"/>
              </a:ext>
            </a:extLst>
          </p:cNvPr>
          <p:cNvGrpSpPr/>
          <p:nvPr userDrawn="1"/>
        </p:nvGrpSpPr>
        <p:grpSpPr>
          <a:xfrm>
            <a:off x="149313" y="2937932"/>
            <a:ext cx="8818280" cy="394138"/>
            <a:chOff x="149313" y="2937932"/>
            <a:chExt cx="8818280" cy="394138"/>
          </a:xfrm>
        </p:grpSpPr>
        <p:sp>
          <p:nvSpPr>
            <p:cNvPr id="4" name="Right Arrow 3">
              <a:extLst>
                <a:ext uri="{FF2B5EF4-FFF2-40B4-BE49-F238E27FC236}">
                  <a16:creationId xmlns:a16="http://schemas.microsoft.com/office/drawing/2014/main" id="{8F8E5DEB-0CA8-7C40-9940-93D22D38A3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49313" y="2937932"/>
              <a:ext cx="8818280" cy="394138"/>
            </a:xfrm>
            <a:prstGeom prst="rightArrow">
              <a:avLst/>
            </a:prstGeom>
            <a:solidFill>
              <a:srgbClr val="0B2D7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B33E08E7-D1BF-8A47-9C1F-7E6E6F13D2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661676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4B425AC6-6A04-2540-873A-C34F741532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905964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9BFDF4F6-7F79-2E4D-A0A1-3DCFEC7CD0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3160762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DECA228-EC9A-4E43-9304-017BEA28D6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4405050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E957417-2040-534F-8BB0-66A9FC17B6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5589693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901EAEE-2200-4047-AC6E-D68F83AC9E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6838579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5053514-B4E5-7649-9105-BD559F8A4F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057411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</p:grpSp>
      <p:sp>
        <p:nvSpPr>
          <p:cNvPr id="32" name="Table or Image">
            <a:extLst>
              <a:ext uri="{FF2B5EF4-FFF2-40B4-BE49-F238E27FC236}">
                <a16:creationId xmlns:a16="http://schemas.microsoft.com/office/drawing/2014/main" id="{B55C9193-8997-F045-A5BC-B8BDD1896AEC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251856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 algn="l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5" name="Table or Image">
            <a:extLst>
              <a:ext uri="{FF2B5EF4-FFF2-40B4-BE49-F238E27FC236}">
                <a16:creationId xmlns:a16="http://schemas.microsoft.com/office/drawing/2014/main" id="{49945C77-72E2-A747-BC22-94D2E7C0C3AB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1487766" y="3453795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6" name="Table or Image">
            <a:extLst>
              <a:ext uri="{FF2B5EF4-FFF2-40B4-BE49-F238E27FC236}">
                <a16:creationId xmlns:a16="http://schemas.microsoft.com/office/drawing/2014/main" id="{68532B39-F878-4F4A-8FB7-1E4ABE4E43AE}"/>
              </a:ext>
            </a:extLst>
          </p:cNvPr>
          <p:cNvSpPr>
            <a:spLocks noGrp="1"/>
          </p:cNvSpPr>
          <p:nvPr>
            <p:ph sz="quarter" idx="38" hasCustomPrompt="1"/>
          </p:nvPr>
        </p:nvSpPr>
        <p:spPr>
          <a:xfrm>
            <a:off x="2710216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9" name="Table or Image">
            <a:extLst>
              <a:ext uri="{FF2B5EF4-FFF2-40B4-BE49-F238E27FC236}">
                <a16:creationId xmlns:a16="http://schemas.microsoft.com/office/drawing/2014/main" id="{5987319A-6708-164D-B069-C9A27D3CF99D}"/>
              </a:ext>
            </a:extLst>
          </p:cNvPr>
          <p:cNvSpPr>
            <a:spLocks noGrp="1"/>
          </p:cNvSpPr>
          <p:nvPr>
            <p:ph sz="quarter" idx="41" hasCustomPrompt="1"/>
          </p:nvPr>
        </p:nvSpPr>
        <p:spPr>
          <a:xfrm>
            <a:off x="3939395" y="345133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0" name="Table or Image">
            <a:extLst>
              <a:ext uri="{FF2B5EF4-FFF2-40B4-BE49-F238E27FC236}">
                <a16:creationId xmlns:a16="http://schemas.microsoft.com/office/drawing/2014/main" id="{03B445B3-CA64-E748-8A75-A4006779359D}"/>
              </a:ext>
            </a:extLst>
          </p:cNvPr>
          <p:cNvSpPr>
            <a:spLocks noGrp="1"/>
          </p:cNvSpPr>
          <p:nvPr>
            <p:ph sz="quarter" idx="42" hasCustomPrompt="1"/>
          </p:nvPr>
        </p:nvSpPr>
        <p:spPr>
          <a:xfrm>
            <a:off x="5168576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3" name="Table or Image">
            <a:extLst>
              <a:ext uri="{FF2B5EF4-FFF2-40B4-BE49-F238E27FC236}">
                <a16:creationId xmlns:a16="http://schemas.microsoft.com/office/drawing/2014/main" id="{01884091-B2D7-4C45-86BC-7D4F74E79C27}"/>
              </a:ext>
            </a:extLst>
          </p:cNvPr>
          <p:cNvSpPr>
            <a:spLocks noGrp="1"/>
          </p:cNvSpPr>
          <p:nvPr>
            <p:ph sz="quarter" idx="45" hasCustomPrompt="1"/>
          </p:nvPr>
        </p:nvSpPr>
        <p:spPr>
          <a:xfrm>
            <a:off x="6397756" y="345133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4" name="Table or Image">
            <a:extLst>
              <a:ext uri="{FF2B5EF4-FFF2-40B4-BE49-F238E27FC236}">
                <a16:creationId xmlns:a16="http://schemas.microsoft.com/office/drawing/2014/main" id="{BCCA4455-3AE1-1943-AD67-2A4DFA99E393}"/>
              </a:ext>
            </a:extLst>
          </p:cNvPr>
          <p:cNvSpPr>
            <a:spLocks noGrp="1"/>
          </p:cNvSpPr>
          <p:nvPr>
            <p:ph sz="quarter" idx="46" hasCustomPrompt="1"/>
          </p:nvPr>
        </p:nvSpPr>
        <p:spPr>
          <a:xfrm>
            <a:off x="7585928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8" name="Citation">
            <a:extLst>
              <a:ext uri="{FF2B5EF4-FFF2-40B4-BE49-F238E27FC236}">
                <a16:creationId xmlns:a16="http://schemas.microsoft.com/office/drawing/2014/main" id="{DEE35AFB-A4A5-BF4E-9555-0CBD73E0D70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116256" y="4581310"/>
            <a:ext cx="6744017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lang="en-US" sz="1050" b="0" i="0" u="none" strike="noStrike" smtClean="0">
                <a:effectLst/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Adapted/Reprinted from [APA reference].</a:t>
            </a:r>
          </a:p>
        </p:txBody>
      </p:sp>
      <p:pic>
        <p:nvPicPr>
          <p:cNvPr id="27" name="WSE logo">
            <a:extLst>
              <a:ext uri="{FF2B5EF4-FFF2-40B4-BE49-F238E27FC236}">
                <a16:creationId xmlns:a16="http://schemas.microsoft.com/office/drawing/2014/main" id="{978592AB-D8FE-E649-9B9F-6BB4F13FB0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29" name="Page Number">
            <a:extLst>
              <a:ext uri="{FF2B5EF4-FFF2-40B4-BE49-F238E27FC236}">
                <a16:creationId xmlns:a16="http://schemas.microsoft.com/office/drawing/2014/main" id="{5B0C4C21-CAD5-874E-9CB4-3D5DA2A82B8E}"/>
              </a:ext>
            </a:extLst>
          </p:cNvPr>
          <p:cNvSpPr txBox="1"/>
          <p:nvPr userDrawn="1"/>
        </p:nvSpPr>
        <p:spPr>
          <a:xfrm>
            <a:off x="8133198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94563884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b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94E74D57-75EE-47EE-BA67-188DFE918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Title">
            <a:extLst>
              <a:ext uri="{FF2B5EF4-FFF2-40B4-BE49-F238E27FC236}">
                <a16:creationId xmlns:a16="http://schemas.microsoft.com/office/drawing/2014/main" id="{8C10952F-BEB3-4B15-B210-69BD49BEFC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title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8C2B6F8-5270-4AAC-84AB-07CDF49EF4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3265742" y="1730102"/>
            <a:ext cx="825191" cy="608883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9F6A1D8-A2CC-4923-A16C-DDC0AE2655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22" idx="6"/>
          </p:cNvCxnSpPr>
          <p:nvPr userDrawn="1"/>
        </p:nvCxnSpPr>
        <p:spPr>
          <a:xfrm flipH="1" flipV="1">
            <a:off x="3066098" y="2826265"/>
            <a:ext cx="807608" cy="2579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3A94BF1-70EF-4657-9FD2-7268FCDD2A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3263362" y="3318701"/>
            <a:ext cx="827570" cy="608883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B6D69FB-8A1F-404E-954A-39D19CE8EE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070651" y="3318701"/>
            <a:ext cx="825191" cy="614040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A3F1246-E233-4D62-8729-6E01225CE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21" idx="6"/>
          </p:cNvCxnSpPr>
          <p:nvPr userDrawn="1"/>
        </p:nvCxnSpPr>
        <p:spPr>
          <a:xfrm>
            <a:off x="5273557" y="2828843"/>
            <a:ext cx="807608" cy="2579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D1E2D7D-D261-4A75-B9BC-0BBF0469A1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5070651" y="1724945"/>
            <a:ext cx="825191" cy="614040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sp>
        <p:nvSpPr>
          <p:cNvPr id="9" name="Овал 14">
            <a:extLst>
              <a:ext uri="{FF2B5EF4-FFF2-40B4-BE49-F238E27FC236}">
                <a16:creationId xmlns:a16="http://schemas.microsoft.com/office/drawing/2014/main" id="{4AA732B5-FC4B-4A01-AFB1-F5DEB4AE2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632721" y="1924589"/>
            <a:ext cx="1899731" cy="1899728"/>
          </a:xfrm>
          <a:prstGeom prst="ellipse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9" name="Овал 14">
            <a:extLst>
              <a:ext uri="{FF2B5EF4-FFF2-40B4-BE49-F238E27FC236}">
                <a16:creationId xmlns:a16="http://schemas.microsoft.com/office/drawing/2014/main" id="{2AF27178-6C1A-4F27-A92C-C18958EBBC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66098" y="1525301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0" name="Овал 14">
            <a:extLst>
              <a:ext uri="{FF2B5EF4-FFF2-40B4-BE49-F238E27FC236}">
                <a16:creationId xmlns:a16="http://schemas.microsoft.com/office/drawing/2014/main" id="{BE0CD8D1-17DB-40F6-A65E-4DCA166738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5696197" y="1530458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1" name="Овал 14">
            <a:extLst>
              <a:ext uri="{FF2B5EF4-FFF2-40B4-BE49-F238E27FC236}">
                <a16:creationId xmlns:a16="http://schemas.microsoft.com/office/drawing/2014/main" id="{DBF77BC9-726B-446A-B583-7B15877E09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6081165" y="2631778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2" name="Овал 14">
            <a:extLst>
              <a:ext uri="{FF2B5EF4-FFF2-40B4-BE49-F238E27FC236}">
                <a16:creationId xmlns:a16="http://schemas.microsoft.com/office/drawing/2014/main" id="{76B86DC7-34B6-4403-88DE-EA9DD47F2E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66809" y="2626620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3" name="Овал 14">
            <a:extLst>
              <a:ext uri="{FF2B5EF4-FFF2-40B4-BE49-F238E27FC236}">
                <a16:creationId xmlns:a16="http://schemas.microsoft.com/office/drawing/2014/main" id="{F641A164-CB54-4FBB-8A1F-C73AFBF787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66098" y="3727940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4" name="Овал 14">
            <a:extLst>
              <a:ext uri="{FF2B5EF4-FFF2-40B4-BE49-F238E27FC236}">
                <a16:creationId xmlns:a16="http://schemas.microsoft.com/office/drawing/2014/main" id="{499DA529-A0FF-4067-8AEF-3FDE2C3A80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5696197" y="3733097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33" name="Chart Title">
            <a:extLst>
              <a:ext uri="{FF2B5EF4-FFF2-40B4-BE49-F238E27FC236}">
                <a16:creationId xmlns:a16="http://schemas.microsoft.com/office/drawing/2014/main" id="{7ED65BE2-48E9-41D2-AD5F-16BB3D72781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628821" y="2513840"/>
            <a:ext cx="1886358" cy="61475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Add Title</a:t>
            </a:r>
          </a:p>
        </p:txBody>
      </p:sp>
      <p:sp>
        <p:nvSpPr>
          <p:cNvPr id="37" name="Item 1 Text">
            <a:extLst>
              <a:ext uri="{FF2B5EF4-FFF2-40B4-BE49-F238E27FC236}">
                <a16:creationId xmlns:a16="http://schemas.microsoft.com/office/drawing/2014/main" id="{FED8E20B-6C3E-473E-BA6C-6A8BF54389C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33919" y="1525970"/>
            <a:ext cx="2401467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tem 2 Text">
            <a:extLst>
              <a:ext uri="{FF2B5EF4-FFF2-40B4-BE49-F238E27FC236}">
                <a16:creationId xmlns:a16="http://schemas.microsoft.com/office/drawing/2014/main" id="{2A5E3286-0F43-4B4B-83AD-89ECE01046B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70342" y="2617088"/>
            <a:ext cx="1998760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6C886B0A-F7FB-443C-8E9D-431704D3617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33918" y="3718966"/>
            <a:ext cx="2401467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4" name="Item 4 Text">
            <a:extLst>
              <a:ext uri="{FF2B5EF4-FFF2-40B4-BE49-F238E27FC236}">
                <a16:creationId xmlns:a16="http://schemas.microsoft.com/office/drawing/2014/main" id="{1200382F-6E85-4643-BB97-D08B303CAF6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08613" y="1521484"/>
            <a:ext cx="241072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5" name="Item 5 Text">
            <a:extLst>
              <a:ext uri="{FF2B5EF4-FFF2-40B4-BE49-F238E27FC236}">
                <a16:creationId xmlns:a16="http://schemas.microsoft.com/office/drawing/2014/main" id="{A7860D47-F00A-4556-8C9B-6F0BF7E0FED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578161" y="2619200"/>
            <a:ext cx="200286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6" name="Item 6 Text">
            <a:extLst>
              <a:ext uri="{FF2B5EF4-FFF2-40B4-BE49-F238E27FC236}">
                <a16:creationId xmlns:a16="http://schemas.microsoft.com/office/drawing/2014/main" id="{84A6D190-21EB-4D6C-B656-9DBD1F0A602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208613" y="3723452"/>
            <a:ext cx="241072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6" name="Page Number">
            <a:extLst>
              <a:ext uri="{FF2B5EF4-FFF2-40B4-BE49-F238E27FC236}">
                <a16:creationId xmlns:a16="http://schemas.microsoft.com/office/drawing/2014/main" id="{04C681CD-365D-47CC-8E66-4F0907AE9E9A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8" name="WSE logo">
            <a:extLst>
              <a:ext uri="{FF2B5EF4-FFF2-40B4-BE49-F238E27FC236}">
                <a16:creationId xmlns:a16="http://schemas.microsoft.com/office/drawing/2014/main" id="{0CEDB7AD-CD61-4E2F-A8BB-6836F873B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36211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r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688A55F-975D-4F71-93A6-A10CD71A82A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23189"/>
            <a:ext cx="8085415" cy="841471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title</a:t>
            </a:r>
          </a:p>
        </p:txBody>
      </p:sp>
      <p:sp>
        <p:nvSpPr>
          <p:cNvPr id="44" name="Statistic 1 Title">
            <a:extLst>
              <a:ext uri="{FF2B5EF4-FFF2-40B4-BE49-F238E27FC236}">
                <a16:creationId xmlns:a16="http://schemas.microsoft.com/office/drawing/2014/main" id="{A2828BA5-8825-421A-93CA-412CC2166D1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192777" y="1351987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5" name="Statistic 1 Text">
            <a:extLst>
              <a:ext uri="{FF2B5EF4-FFF2-40B4-BE49-F238E27FC236}">
                <a16:creationId xmlns:a16="http://schemas.microsoft.com/office/drawing/2014/main" id="{9AACFF7D-2C0A-4B7F-AF8F-7484D3D4FD4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192777" y="1629279"/>
            <a:ext cx="1894469" cy="38732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10" name="Bar 1">
            <a:extLst>
              <a:ext uri="{FF2B5EF4-FFF2-40B4-BE49-F238E27FC236}">
                <a16:creationId xmlns:a16="http://schemas.microsoft.com/office/drawing/2014/main" id="{93D57781-D93A-442A-96CE-A747726F174D}"/>
              </a:ext>
            </a:extLst>
          </p:cNvPr>
          <p:cNvSpPr/>
          <p:nvPr userDrawn="1"/>
        </p:nvSpPr>
        <p:spPr>
          <a:xfrm>
            <a:off x="3479956" y="1410845"/>
            <a:ext cx="3684449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1" name="Statistic 1">
            <a:extLst>
              <a:ext uri="{FF2B5EF4-FFF2-40B4-BE49-F238E27FC236}">
                <a16:creationId xmlns:a16="http://schemas.microsoft.com/office/drawing/2014/main" id="{D6B9C495-8208-4219-982B-220ABA0EEF2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551317" y="1466497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00%</a:t>
            </a:r>
          </a:p>
        </p:txBody>
      </p:sp>
      <p:sp>
        <p:nvSpPr>
          <p:cNvPr id="46" name="Statistic 2 Title">
            <a:extLst>
              <a:ext uri="{FF2B5EF4-FFF2-40B4-BE49-F238E27FC236}">
                <a16:creationId xmlns:a16="http://schemas.microsoft.com/office/drawing/2014/main" id="{D3EBB2D5-A2D5-4365-859D-51DA028D3DC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192777" y="2435733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7" name="Statistic 2 Text">
            <a:extLst>
              <a:ext uri="{FF2B5EF4-FFF2-40B4-BE49-F238E27FC236}">
                <a16:creationId xmlns:a16="http://schemas.microsoft.com/office/drawing/2014/main" id="{7BC65CCB-9363-4D63-A4D4-DD49F03D14C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192777" y="2713026"/>
            <a:ext cx="1894469" cy="3840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20" name="Bar 2">
            <a:extLst>
              <a:ext uri="{FF2B5EF4-FFF2-40B4-BE49-F238E27FC236}">
                <a16:creationId xmlns:a16="http://schemas.microsoft.com/office/drawing/2014/main" id="{3F19ABFC-9EDB-4279-9B2E-370828358ADD}"/>
              </a:ext>
            </a:extLst>
          </p:cNvPr>
          <p:cNvSpPr/>
          <p:nvPr userDrawn="1"/>
        </p:nvSpPr>
        <p:spPr>
          <a:xfrm>
            <a:off x="3471258" y="2466942"/>
            <a:ext cx="3696046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2" name="Statistic 2">
            <a:extLst>
              <a:ext uri="{FF2B5EF4-FFF2-40B4-BE49-F238E27FC236}">
                <a16:creationId xmlns:a16="http://schemas.microsoft.com/office/drawing/2014/main" id="{D690B0D4-8B26-487C-8441-16F00BBA051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51317" y="2517102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00%</a:t>
            </a:r>
          </a:p>
        </p:txBody>
      </p:sp>
      <p:sp>
        <p:nvSpPr>
          <p:cNvPr id="48" name="Statistic 3 Title">
            <a:extLst>
              <a:ext uri="{FF2B5EF4-FFF2-40B4-BE49-F238E27FC236}">
                <a16:creationId xmlns:a16="http://schemas.microsoft.com/office/drawing/2014/main" id="{63C7A322-1A38-4A5A-B964-E5BE146FBDB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192777" y="3521301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9" name="Statistic 3 Text">
            <a:extLst>
              <a:ext uri="{FF2B5EF4-FFF2-40B4-BE49-F238E27FC236}">
                <a16:creationId xmlns:a16="http://schemas.microsoft.com/office/drawing/2014/main" id="{4F0EDD56-AE2E-40F4-940B-756962CEFEE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192777" y="3805908"/>
            <a:ext cx="1894469" cy="3840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0" name="Bar 3">
            <a:extLst>
              <a:ext uri="{FF2B5EF4-FFF2-40B4-BE49-F238E27FC236}">
                <a16:creationId xmlns:a16="http://schemas.microsoft.com/office/drawing/2014/main" id="{7528A176-E210-49E6-95A5-644F8EDF274A}"/>
              </a:ext>
            </a:extLst>
          </p:cNvPr>
          <p:cNvSpPr/>
          <p:nvPr userDrawn="1"/>
        </p:nvSpPr>
        <p:spPr>
          <a:xfrm>
            <a:off x="3474157" y="3578339"/>
            <a:ext cx="3690248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3" name="Statistic 3">
            <a:extLst>
              <a:ext uri="{FF2B5EF4-FFF2-40B4-BE49-F238E27FC236}">
                <a16:creationId xmlns:a16="http://schemas.microsoft.com/office/drawing/2014/main" id="{FE09346B-1C78-4805-9F48-8CD3F17FAEB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51317" y="3635812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00%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DE0E137-7C7D-4AE8-9803-F4EF3CB1D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Page Number">
            <a:extLst>
              <a:ext uri="{FF2B5EF4-FFF2-40B4-BE49-F238E27FC236}">
                <a16:creationId xmlns:a16="http://schemas.microsoft.com/office/drawing/2014/main" id="{58463118-2D51-43BB-B06A-C167F59A370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1" name="WSE logo">
            <a:extLst>
              <a:ext uri="{FF2B5EF4-FFF2-40B4-BE49-F238E27FC236}">
                <a16:creationId xmlns:a16="http://schemas.microsoft.com/office/drawing/2014/main" id="{D2618F72-DEAB-49F5-8AE3-9710A790BB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828221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8" descr="Medical History Moment - The Founding of Johns Hopkins University ...">
            <a:extLst>
              <a:ext uri="{FF2B5EF4-FFF2-40B4-BE49-F238E27FC236}">
                <a16:creationId xmlns:a16="http://schemas.microsoft.com/office/drawing/2014/main" id="{268DE600-90A7-4B6B-BFFA-EA2C6E80718E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786" b="7786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reeform 13">
            <a:extLst>
              <a:ext uri="{FF2B5EF4-FFF2-40B4-BE49-F238E27FC236}">
                <a16:creationId xmlns:a16="http://schemas.microsoft.com/office/drawing/2014/main" id="{EBA27004-3833-43ED-82E9-6895434B895C}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-2" y="-3"/>
            <a:ext cx="9144001" cy="5143499"/>
          </a:xfrm>
          <a:prstGeom prst="rect">
            <a:avLst/>
          </a:prstGeom>
          <a:solidFill>
            <a:schemeClr val="tx2">
              <a:alpha val="8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WSE Logo">
            <a:extLst>
              <a:ext uri="{FF2B5EF4-FFF2-40B4-BE49-F238E27FC236}">
                <a16:creationId xmlns:a16="http://schemas.microsoft.com/office/drawing/2014/main" id="{5F610272-EE8A-4752-A390-42C726F6D2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49" t="29483" r="13581" b="28303"/>
          <a:stretch/>
        </p:blipFill>
        <p:spPr>
          <a:xfrm>
            <a:off x="6298808" y="447090"/>
            <a:ext cx="2377440" cy="621421"/>
          </a:xfrm>
          <a:prstGeom prst="rect">
            <a:avLst/>
          </a:prstGeom>
        </p:spPr>
      </p:pic>
      <p:sp>
        <p:nvSpPr>
          <p:cNvPr id="6" name="Course Title">
            <a:extLst>
              <a:ext uri="{FF2B5EF4-FFF2-40B4-BE49-F238E27FC236}">
                <a16:creationId xmlns:a16="http://schemas.microsoft.com/office/drawing/2014/main" id="{A43E8622-AA5C-40CF-A3A0-8B2BF9D750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751" y="2240842"/>
            <a:ext cx="8208498" cy="5441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4125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add course title</a:t>
            </a:r>
          </a:p>
        </p:txBody>
      </p:sp>
      <p:sp>
        <p:nvSpPr>
          <p:cNvPr id="7" name="Lecture Title">
            <a:extLst>
              <a:ext uri="{FF2B5EF4-FFF2-40B4-BE49-F238E27FC236}">
                <a16:creationId xmlns:a16="http://schemas.microsoft.com/office/drawing/2014/main" id="{DE1C7E4D-69CB-4F79-9436-E0466B26FBB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7749" y="2784966"/>
            <a:ext cx="8219053" cy="36670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25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lecture title</a:t>
            </a:r>
          </a:p>
        </p:txBody>
      </p:sp>
    </p:spTree>
    <p:extLst>
      <p:ext uri="{BB962C8B-B14F-4D97-AF65-F5344CB8AC3E}">
        <p14:creationId xmlns:p14="http://schemas.microsoft.com/office/powerpoint/2010/main" val="1425898758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E54A0AA2-B636-401F-B58B-6DF5349EBC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 dirty="0"/>
              <a:t>Click to </a:t>
            </a:r>
            <a:r>
              <a:rPr lang="en-US" noProof="0"/>
              <a:t>add title</a:t>
            </a:r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414BC9-864B-4D63-BFF5-8A26BC6E54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Bullets">
            <a:extLst>
              <a:ext uri="{FF2B5EF4-FFF2-40B4-BE49-F238E27FC236}">
                <a16:creationId xmlns:a16="http://schemas.microsoft.com/office/drawing/2014/main" id="{489A78E5-4DD4-4398-92E6-73293FB04D0D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33919" y="1390650"/>
            <a:ext cx="8085415" cy="3077573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spcBef>
                <a:spcPts val="75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1500" indent="-228600">
              <a:buClr>
                <a:schemeClr val="bg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pic>
        <p:nvPicPr>
          <p:cNvPr id="8" name="WSE logo">
            <a:extLst>
              <a:ext uri="{FF2B5EF4-FFF2-40B4-BE49-F238E27FC236}">
                <a16:creationId xmlns:a16="http://schemas.microsoft.com/office/drawing/2014/main" id="{5F712F24-2ADD-4B4F-B20F-5AF8A0644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00621741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">
            <a:extLst>
              <a:ext uri="{FF2B5EF4-FFF2-40B4-BE49-F238E27FC236}">
                <a16:creationId xmlns:a16="http://schemas.microsoft.com/office/drawing/2014/main" id="{95812EB8-9C15-3D45-A153-203E42E985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0351" y="107119"/>
            <a:ext cx="8088983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0352" y="1389888"/>
            <a:ext cx="8096622" cy="1523999"/>
          </a:xfrm>
          <a:prstGeom prst="rect">
            <a:avLst/>
          </a:prstGeom>
          <a:ln w="6350">
            <a:noFill/>
          </a:ln>
        </p:spPr>
        <p:txBody>
          <a:bodyPr>
            <a:noAutofit/>
          </a:bodyPr>
          <a:lstStyle>
            <a:lvl1pPr marL="231775" indent="-231775" algn="l">
              <a:buClr>
                <a:srgbClr val="69ACE5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30188">
              <a:buClr>
                <a:schemeClr val="bg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69ACE5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0351" y="3058846"/>
            <a:ext cx="8088983" cy="1523999"/>
          </a:xfrm>
          <a:prstGeom prst="rect">
            <a:avLst/>
          </a:prstGeom>
          <a:ln w="6350">
            <a:noFill/>
          </a:ln>
        </p:spPr>
        <p:txBody>
          <a:bodyPr>
            <a:noAutofit/>
          </a:bodyPr>
          <a:lstStyle>
            <a:lvl1pPr marL="231775" indent="-231775" algn="l">
              <a:buClr>
                <a:srgbClr val="69ACE5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marR="0" indent="-230188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bg2"/>
              </a:buClr>
              <a:buSzTx/>
              <a:buFont typeface="Courier New" panose="02070309020205020404" pitchFamily="49" charset="0"/>
              <a:buChar char="o"/>
              <a:tabLst/>
              <a:defRPr sz="1600"/>
            </a:lvl2pPr>
            <a:lvl3pPr marL="914400" indent="-228600">
              <a:buClr>
                <a:srgbClr val="69ACE5"/>
              </a:buClr>
              <a:buFont typeface="Arial" panose="020B0604020202020204" pitchFamily="34" charset="0"/>
              <a:buChar char="•"/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1"/>
            <a:endParaRPr lang="en-US" dirty="0"/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747754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107119"/>
            <a:ext cx="8152880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30352" y="1389888"/>
            <a:ext cx="3571875" cy="3134272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chemeClr val="bg2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chemeClr val="bg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0" y="1389888"/>
            <a:ext cx="4114800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987282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107119"/>
            <a:ext cx="8152880" cy="857542"/>
          </a:xfrm>
          <a:prstGeom prst="rect">
            <a:avLst/>
          </a:prstGeom>
        </p:spPr>
        <p:txBody>
          <a:bodyPr anchor="b"/>
          <a:lstStyle>
            <a:lvl1pPr>
              <a:defRPr sz="3000" b="1" i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Picture">
            <a:extLst>
              <a:ext uri="{FF2B5EF4-FFF2-40B4-BE49-F238E27FC236}">
                <a16:creationId xmlns:a16="http://schemas.microsoft.com/office/drawing/2014/main" id="{4884B21B-478C-4C01-9996-0F72AC03614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 bwMode="auto">
          <a:xfrm>
            <a:off x="522711" y="1389888"/>
            <a:ext cx="3921623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Citation">
            <a:extLst>
              <a:ext uri="{FF2B5EF4-FFF2-40B4-BE49-F238E27FC236}">
                <a16:creationId xmlns:a16="http://schemas.microsoft.com/office/drawing/2014/main" id="{47FB68FD-CDA4-408D-A343-8A86DF16AEA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17538" y="4585070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765176" y="1389888"/>
            <a:ext cx="3921623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720693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1E64E24-CAF0-4D23-BB2F-41C411BEFB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0352" y="107118"/>
            <a:ext cx="8164088" cy="858505"/>
          </a:xfrm>
          <a:prstGeom prst="rect">
            <a:avLst/>
          </a:prstGeom>
        </p:spPr>
        <p:txBody>
          <a:bodyPr anchor="b"/>
          <a:lstStyle>
            <a:lvl1pPr>
              <a:defRPr sz="3000" b="1" i="0" u="none">
                <a:solidFill>
                  <a:srgbClr val="092C74"/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add title</a:t>
            </a:r>
            <a:endParaRPr kumimoji="0" lang="en-US" sz="3000" b="1" i="0" u="none" strike="noStrike" kern="1200" cap="none" spc="0" normalizeH="0" baseline="0" noProof="0" dirty="0">
              <a:ln>
                <a:noFill/>
              </a:ln>
              <a:solidFill>
                <a:srgbClr val="002D72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14925" y="1272248"/>
            <a:ext cx="3571875" cy="3174967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chemeClr val="bg2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chemeClr val="bg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" y="1272249"/>
            <a:ext cx="4114800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202948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g Imag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">
            <a:extLst>
              <a:ext uri="{FF2B5EF4-FFF2-40B4-BE49-F238E27FC236}">
                <a16:creationId xmlns:a16="http://schemas.microsoft.com/office/drawing/2014/main" id="{B9D2BC59-BAA9-4F86-A1D2-5D980B71B6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5289" y="328403"/>
            <a:ext cx="3131127" cy="119268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BBBCBD4-734B-4675-AF6F-AADF5D7D0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63176" y="1521085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Bullets">
            <a:extLst>
              <a:ext uri="{FF2B5EF4-FFF2-40B4-BE49-F238E27FC236}">
                <a16:creationId xmlns:a16="http://schemas.microsoft.com/office/drawing/2014/main" id="{193BA231-D4D9-4495-ABB3-778FD8DA042C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395289" y="1838548"/>
            <a:ext cx="3131127" cy="266898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>
              <a:buClr>
                <a:schemeClr val="bg2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4675" indent="-231775">
              <a:buClr>
                <a:schemeClr val="bg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265A9C31-C8EA-436B-A2CE-0C7EF8C1A1C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069762" y="0"/>
            <a:ext cx="5074238" cy="5143500"/>
          </a:xfrm>
          <a:custGeom>
            <a:avLst/>
            <a:gdLst>
              <a:gd name="connsiteX0" fmla="*/ 0 w 5965370"/>
              <a:gd name="connsiteY0" fmla="*/ 0 h 6858000"/>
              <a:gd name="connsiteX1" fmla="*/ 5965370 w 5965370"/>
              <a:gd name="connsiteY1" fmla="*/ 0 h 6858000"/>
              <a:gd name="connsiteX2" fmla="*/ 5965370 w 5965370"/>
              <a:gd name="connsiteY2" fmla="*/ 6858000 h 6858000"/>
              <a:gd name="connsiteX3" fmla="*/ 0 w 596537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65370" h="6858000">
                <a:moveTo>
                  <a:pt x="0" y="0"/>
                </a:moveTo>
                <a:lnTo>
                  <a:pt x="5965370" y="0"/>
                </a:lnTo>
                <a:lnTo>
                  <a:pt x="5965370" y="6858000"/>
                </a:lnTo>
                <a:lnTo>
                  <a:pt x="0" y="6858000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16" name="Picture Citation">
            <a:extLst>
              <a:ext uri="{FF2B5EF4-FFF2-40B4-BE49-F238E27FC236}">
                <a16:creationId xmlns:a16="http://schemas.microsoft.com/office/drawing/2014/main" id="{EE8084E3-8476-4A31-8838-95D56C1C999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577459" y="488400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111069FF-2DBD-453E-A62E-A87DF2CF2FB0}"/>
              </a:ext>
            </a:extLst>
          </p:cNvPr>
          <p:cNvSpPr txBox="1"/>
          <p:nvPr userDrawn="1"/>
        </p:nvSpPr>
        <p:spPr>
          <a:xfrm>
            <a:off x="-400049" y="4895931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786727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 b="0" i="0" dirty="0">
              <a:latin typeface="Corbel" panose="020B0503020204020204" pitchFamily="34" charset="0"/>
            </a:endParaRPr>
          </a:p>
        </p:txBody>
      </p:sp>
      <p:sp>
        <p:nvSpPr>
          <p:cNvPr id="42" name="Google Shape;42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189" lvl="0" indent="-342892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378" lvl="1" indent="-317492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566" lvl="2" indent="-31749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754" lvl="3" indent="-317492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5943" lvl="4" indent="-317492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132" lvl="5" indent="-31749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320" lvl="6" indent="-317492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509" lvl="7" indent="-317492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697" lvl="8" indent="-31749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able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">
            <a:extLst>
              <a:ext uri="{FF2B5EF4-FFF2-40B4-BE49-F238E27FC236}">
                <a16:creationId xmlns:a16="http://schemas.microsoft.com/office/drawing/2014/main" id="{70285FB5-8EF0-4290-82AE-0E7D18F5E1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0550E0-BE9C-4243-B6E1-D36E23EBA7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12" name="WSE logo">
            <a:extLst>
              <a:ext uri="{FF2B5EF4-FFF2-40B4-BE49-F238E27FC236}">
                <a16:creationId xmlns:a16="http://schemas.microsoft.com/office/drawing/2014/main" id="{3A47A697-B777-4F7D-815F-EDBEC2B3E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317472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737663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189" lvl="0" indent="-22859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2" Type="http://schemas.openxmlformats.org/officeDocument/2006/relationships/slideLayout" Target="../slideLayouts/slideLayout19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0.xml"/><Relationship Id="rId3" Type="http://schemas.openxmlformats.org/officeDocument/2006/relationships/slideLayout" Target="../slideLayouts/slideLayout35.xml"/><Relationship Id="rId7" Type="http://schemas.openxmlformats.org/officeDocument/2006/relationships/slideLayout" Target="../slideLayouts/slideLayout3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34.xml"/><Relationship Id="rId1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3.xml"/><Relationship Id="rId5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42.xml"/><Relationship Id="rId4" Type="http://schemas.openxmlformats.org/officeDocument/2006/relationships/slideLayout" Target="../slideLayouts/slideLayout36.xml"/><Relationship Id="rId9" Type="http://schemas.openxmlformats.org/officeDocument/2006/relationships/slideLayout" Target="../slideLayouts/slideLayout4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1.xml"/><Relationship Id="rId13" Type="http://schemas.openxmlformats.org/officeDocument/2006/relationships/slideLayout" Target="../slideLayouts/slideLayout56.xml"/><Relationship Id="rId18" Type="http://schemas.openxmlformats.org/officeDocument/2006/relationships/slideLayout" Target="../slideLayouts/slideLayout61.xml"/><Relationship Id="rId26" Type="http://schemas.openxmlformats.org/officeDocument/2006/relationships/slideLayout" Target="../slideLayouts/slideLayout69.xml"/><Relationship Id="rId3" Type="http://schemas.openxmlformats.org/officeDocument/2006/relationships/slideLayout" Target="../slideLayouts/slideLayout46.xml"/><Relationship Id="rId21" Type="http://schemas.openxmlformats.org/officeDocument/2006/relationships/slideLayout" Target="../slideLayouts/slideLayout64.xml"/><Relationship Id="rId7" Type="http://schemas.openxmlformats.org/officeDocument/2006/relationships/slideLayout" Target="../slideLayouts/slideLayout50.xml"/><Relationship Id="rId12" Type="http://schemas.openxmlformats.org/officeDocument/2006/relationships/slideLayout" Target="../slideLayouts/slideLayout55.xml"/><Relationship Id="rId17" Type="http://schemas.openxmlformats.org/officeDocument/2006/relationships/slideLayout" Target="../slideLayouts/slideLayout60.xml"/><Relationship Id="rId25" Type="http://schemas.openxmlformats.org/officeDocument/2006/relationships/slideLayout" Target="../slideLayouts/slideLayout68.xml"/><Relationship Id="rId2" Type="http://schemas.openxmlformats.org/officeDocument/2006/relationships/slideLayout" Target="../slideLayouts/slideLayout45.xml"/><Relationship Id="rId16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63.xml"/><Relationship Id="rId29" Type="http://schemas.openxmlformats.org/officeDocument/2006/relationships/slideLayout" Target="../slideLayouts/slideLayout72.xml"/><Relationship Id="rId1" Type="http://schemas.openxmlformats.org/officeDocument/2006/relationships/slideLayout" Target="../slideLayouts/slideLayout44.xml"/><Relationship Id="rId6" Type="http://schemas.openxmlformats.org/officeDocument/2006/relationships/slideLayout" Target="../slideLayouts/slideLayout49.xml"/><Relationship Id="rId11" Type="http://schemas.openxmlformats.org/officeDocument/2006/relationships/slideLayout" Target="../slideLayouts/slideLayout54.xml"/><Relationship Id="rId24" Type="http://schemas.openxmlformats.org/officeDocument/2006/relationships/slideLayout" Target="../slideLayouts/slideLayout67.xml"/><Relationship Id="rId5" Type="http://schemas.openxmlformats.org/officeDocument/2006/relationships/slideLayout" Target="../slideLayouts/slideLayout48.xml"/><Relationship Id="rId15" Type="http://schemas.openxmlformats.org/officeDocument/2006/relationships/slideLayout" Target="../slideLayouts/slideLayout58.xml"/><Relationship Id="rId23" Type="http://schemas.openxmlformats.org/officeDocument/2006/relationships/slideLayout" Target="../slideLayouts/slideLayout66.xml"/><Relationship Id="rId28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53.xml"/><Relationship Id="rId19" Type="http://schemas.openxmlformats.org/officeDocument/2006/relationships/slideLayout" Target="../slideLayouts/slideLayout62.xml"/><Relationship Id="rId4" Type="http://schemas.openxmlformats.org/officeDocument/2006/relationships/slideLayout" Target="../slideLayouts/slideLayout47.xml"/><Relationship Id="rId9" Type="http://schemas.openxmlformats.org/officeDocument/2006/relationships/slideLayout" Target="../slideLayouts/slideLayout52.xml"/><Relationship Id="rId14" Type="http://schemas.openxmlformats.org/officeDocument/2006/relationships/slideLayout" Target="../slideLayouts/slideLayout57.xml"/><Relationship Id="rId22" Type="http://schemas.openxmlformats.org/officeDocument/2006/relationships/slideLayout" Target="../slideLayouts/slideLayout65.xml"/><Relationship Id="rId27" Type="http://schemas.openxmlformats.org/officeDocument/2006/relationships/slideLayout" Target="../slideLayouts/slideLayout70.xml"/><Relationship Id="rId30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/><Relationship Id="rId3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9.xml"/><Relationship Id="rId2" Type="http://schemas.openxmlformats.org/officeDocument/2006/relationships/slideLayout" Target="../slideLayouts/slideLayout74.xml"/><Relationship Id="rId1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8.xml"/><Relationship Id="rId5" Type="http://schemas.openxmlformats.org/officeDocument/2006/relationships/slideLayout" Target="../slideLayouts/slideLayout77.xml"/><Relationship Id="rId10" Type="http://schemas.openxmlformats.org/officeDocument/2006/relationships/theme" Target="../theme/theme5.xml"/><Relationship Id="rId4" Type="http://schemas.openxmlformats.org/officeDocument/2006/relationships/slideLayout" Target="../slideLayouts/slideLayout76.xml"/><Relationship Id="rId9" Type="http://schemas.openxmlformats.org/officeDocument/2006/relationships/slideLayout" Target="../slideLayouts/slideLayout8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bel"/>
              <a:buNone/>
              <a:defRPr sz="2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orbel"/>
              <a:buChar char="●"/>
              <a:defRPr sz="1800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○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■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●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○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■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●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○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■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 b="0" i="0">
                <a:solidFill>
                  <a:schemeClr val="dk2"/>
                </a:solidFill>
                <a:latin typeface="Corbel" panose="020B0503020204020204" pitchFamily="34" charset="0"/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76" r:id="rId4"/>
    <p:sldLayoutId id="2147483677" r:id="rId5"/>
    <p:sldLayoutId id="2147483678" r:id="rId6"/>
    <p:sldLayoutId id="2147483679" r:id="rId7"/>
    <p:sldLayoutId id="2147483655" r:id="rId8"/>
    <p:sldLayoutId id="2147483656" r:id="rId9"/>
    <p:sldLayoutId id="2147483657" r:id="rId10"/>
    <p:sldLayoutId id="2147483680" r:id="rId11"/>
    <p:sldLayoutId id="2147483681" r:id="rId12"/>
    <p:sldLayoutId id="2147483683" r:id="rId13"/>
    <p:sldLayoutId id="2147483672" r:id="rId14"/>
    <p:sldLayoutId id="2147483685" r:id="rId15"/>
    <p:sldLayoutId id="2147483754" r:id="rId16"/>
    <p:sldLayoutId id="2147483755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139468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  <p:sldLayoutId id="2147483700" r:id="rId14"/>
    <p:sldLayoutId id="2147483752" r:id="rId15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817060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53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156809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  <p:sldLayoutId id="2147483726" r:id="rId14"/>
    <p:sldLayoutId id="2147483727" r:id="rId15"/>
    <p:sldLayoutId id="2147483728" r:id="rId16"/>
    <p:sldLayoutId id="2147483729" r:id="rId17"/>
    <p:sldLayoutId id="2147483730" r:id="rId18"/>
    <p:sldLayoutId id="2147483731" r:id="rId19"/>
    <p:sldLayoutId id="2147483732" r:id="rId20"/>
    <p:sldLayoutId id="2147483733" r:id="rId21"/>
    <p:sldLayoutId id="2147483734" r:id="rId22"/>
    <p:sldLayoutId id="2147483735" r:id="rId23"/>
    <p:sldLayoutId id="2147483736" r:id="rId24"/>
    <p:sldLayoutId id="2147483737" r:id="rId25"/>
    <p:sldLayoutId id="2147483738" r:id="rId26"/>
    <p:sldLayoutId id="2147483739" r:id="rId27"/>
    <p:sldLayoutId id="2147483740" r:id="rId28"/>
    <p:sldLayoutId id="2147483741" r:id="rId29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191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3" r:id="rId1"/>
    <p:sldLayoutId id="2147483744" r:id="rId2"/>
    <p:sldLayoutId id="2147483745" r:id="rId3"/>
    <p:sldLayoutId id="2147483746" r:id="rId4"/>
    <p:sldLayoutId id="2147483747" r:id="rId5"/>
    <p:sldLayoutId id="2147483748" r:id="rId6"/>
    <p:sldLayoutId id="2147483749" r:id="rId7"/>
    <p:sldLayoutId id="2147483750" r:id="rId8"/>
    <p:sldLayoutId id="2147483751" r:id="rId9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9.xml"/><Relationship Id="rId4" Type="http://schemas.microsoft.com/office/2007/relationships/hdphoto" Target="../media/hdphoto3.wdp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3.png"/><Relationship Id="rId4" Type="http://schemas.openxmlformats.org/officeDocument/2006/relationships/image" Target="../media/image2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9.xml"/><Relationship Id="rId4" Type="http://schemas.openxmlformats.org/officeDocument/2006/relationships/hyperlink" Target="https://www.princeton.edu/~wbialek/rome/refs/shannon_51.pdf" TargetMode="Externa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princeton.edu/~wbialek/rome/refs/shannon_51.pdf" TargetMode="External"/><Relationship Id="rId3" Type="http://schemas.openxmlformats.org/officeDocument/2006/relationships/image" Target="../media/image220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princeton.edu/~wbialek/rome/refs/shannon_51.pdf" TargetMode="External"/><Relationship Id="rId3" Type="http://schemas.openxmlformats.org/officeDocument/2006/relationships/image" Target="../media/image220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0.png"/><Relationship Id="rId5" Type="http://schemas.openxmlformats.org/officeDocument/2006/relationships/image" Target="../media/image32.png"/><Relationship Id="rId4" Type="http://schemas.openxmlformats.org/officeDocument/2006/relationships/image" Target="../media/image28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princeton.edu/~wbialek/rome/refs/shannon_51.pdf" TargetMode="External"/><Relationship Id="rId3" Type="http://schemas.openxmlformats.org/officeDocument/2006/relationships/image" Target="../media/image220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0.png"/><Relationship Id="rId5" Type="http://schemas.openxmlformats.org/officeDocument/2006/relationships/image" Target="../media/image34.png"/><Relationship Id="rId4" Type="http://schemas.openxmlformats.org/officeDocument/2006/relationships/image" Target="../media/image2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7" Type="http://schemas.openxmlformats.org/officeDocument/2006/relationships/hyperlink" Target="https://www.princeton.edu/~wbialek/rome/refs/shannon_51.pdf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6.png"/><Relationship Id="rId5" Type="http://schemas.openxmlformats.org/officeDocument/2006/relationships/image" Target="../media/image30.png"/><Relationship Id="rId4" Type="http://schemas.openxmlformats.org/officeDocument/2006/relationships/image" Target="../media/image2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9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9.xml"/><Relationship Id="rId5" Type="http://schemas.openxmlformats.org/officeDocument/2006/relationships/hyperlink" Target="https://www.princeton.edu/~wbialek/rome/refs/shannon_51.pdf" TargetMode="External"/><Relationship Id="rId4" Type="http://schemas.openxmlformats.org/officeDocument/2006/relationships/image" Target="../media/image38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9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books.google.com/ngrams/" TargetMode="Externa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40.png"/><Relationship Id="rId4" Type="http://schemas.openxmlformats.org/officeDocument/2006/relationships/hyperlink" Target="http://storage.googleapis.com/books/ngrams/books/datasetsv2.html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books.google.com/ngrams/" TargetMode="Externa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40.png"/><Relationship Id="rId4" Type="http://schemas.openxmlformats.org/officeDocument/2006/relationships/hyperlink" Target="http://storage.googleapis.com/books/ngrams/books/datasetsv2.html" TargetMode="Externa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://storage.googleapis.com/books/ngrams/books/datasetsv2.html" TargetMode="External"/><Relationship Id="rId2" Type="http://schemas.openxmlformats.org/officeDocument/2006/relationships/hyperlink" Target="https://books.google.com/ngrams/" TargetMode="Externa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40.png"/><Relationship Id="rId4" Type="http://schemas.openxmlformats.org/officeDocument/2006/relationships/image" Target="../media/image4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books.google.com/ngrams/" TargetMode="Externa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40.png"/><Relationship Id="rId4" Type="http://schemas.openxmlformats.org/officeDocument/2006/relationships/hyperlink" Target="http://storage.googleapis.com/books/ngrams/books/datasetsv2.html" TargetMode="Externa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9.xml"/><Relationship Id="rId4" Type="http://schemas.openxmlformats.org/officeDocument/2006/relationships/hyperlink" Target="https://aclanthology.org/D07-1090.pdf" TargetMode="Externa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6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65E_C25A6693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46.jpeg"/><Relationship Id="rId4" Type="http://schemas.openxmlformats.org/officeDocument/2006/relationships/image" Target="../media/image45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hyperlink" Target="https://courses.grainger.illinois.edu/cs447/fa2019/Slides/Lecture03.pdf" TargetMode="External"/><Relationship Id="rId1" Type="http://schemas.openxmlformats.org/officeDocument/2006/relationships/slideLayout" Target="../slideLayouts/slideLayout19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3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3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61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55.jp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55.jp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56.png"/><Relationship Id="rId4" Type="http://schemas.openxmlformats.org/officeDocument/2006/relationships/image" Target="../media/image55.jp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9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9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9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9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9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76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78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74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9.xml"/></Relationships>
</file>

<file path=ppt/slides/_rels/slide79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698_34BFBB46.xml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80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6C7_3DC620D9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71.png"/><Relationship Id="rId4" Type="http://schemas.openxmlformats.org/officeDocument/2006/relationships/hyperlink" Target="https://paperswithcode.com/sota/language-modelling-on-penn-treebank-word" TargetMode="External"/></Relationships>
</file>

<file path=ppt/slides/_rels/slide81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6C8_669F0494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72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9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9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830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0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90.png"/><Relationship Id="rId5" Type="http://schemas.microsoft.com/office/2007/relationships/hdphoto" Target="../media/hdphoto4.wdp"/><Relationship Id="rId4" Type="http://schemas.openxmlformats.org/officeDocument/2006/relationships/image" Target="../media/image12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90.png"/><Relationship Id="rId4" Type="http://schemas.microsoft.com/office/2007/relationships/hdphoto" Target="../media/hdphoto4.wdp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9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A137AE-F7F2-3B87-C4FD-96B8A6FA0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Language Modeling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0EE351-5E44-DC22-B536-9A5F6C0E638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400" dirty="0"/>
              <a:t>CSCI 601-471/671 (NLP: Self-Supervised Models)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BC54B1-9653-D2D7-AA19-348325A337EE}"/>
              </a:ext>
            </a:extLst>
          </p:cNvPr>
          <p:cNvSpPr txBox="1"/>
          <p:nvPr/>
        </p:nvSpPr>
        <p:spPr>
          <a:xfrm>
            <a:off x="2420471" y="4740840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https://self-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supervised.cs.jhu.edu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/sp2024/</a:t>
            </a:r>
          </a:p>
        </p:txBody>
      </p:sp>
    </p:spTree>
    <p:extLst>
      <p:ext uri="{BB962C8B-B14F-4D97-AF65-F5344CB8AC3E}">
        <p14:creationId xmlns:p14="http://schemas.microsoft.com/office/powerpoint/2010/main" val="38190002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11FDAB-D6D2-2456-F626-25E621A0085C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2228850"/>
            <a:ext cx="8578850" cy="2403475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5400" dirty="0"/>
              <a:t>     The cat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6BE07AD-AD61-315D-E088-5308DAE1EDE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94725" y="4662488"/>
            <a:ext cx="549275" cy="393700"/>
          </a:xfrm>
          <a:prstGeom prst="rect">
            <a:avLst/>
          </a:prstGeom>
        </p:spPr>
        <p:txBody>
          <a:bodyPr/>
          <a:lstStyle/>
          <a:p>
            <a:fld id="{494B4E53-BCCB-BE4E-A28A-722B6992CCD5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71167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11FDAB-D6D2-2456-F626-25E621A0085C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2228850"/>
            <a:ext cx="8578850" cy="2403475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5400" dirty="0"/>
              <a:t>     The cat sat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61A390-C483-4EE6-E2CB-A49C3AF410C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94725" y="4662488"/>
            <a:ext cx="549275" cy="393700"/>
          </a:xfrm>
          <a:prstGeom prst="rect">
            <a:avLst/>
          </a:prstGeom>
        </p:spPr>
        <p:txBody>
          <a:bodyPr/>
          <a:lstStyle/>
          <a:p>
            <a:fld id="{494B4E53-BCCB-BE4E-A28A-722B6992CCD5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16944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11FDAB-D6D2-2456-F626-25E621A0085C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2228850"/>
            <a:ext cx="8578850" cy="2403475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5400" dirty="0"/>
              <a:t>     The cat sat 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DD3673-6252-BCD1-5B8C-04B689CB903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94725" y="4662488"/>
            <a:ext cx="549275" cy="393700"/>
          </a:xfrm>
          <a:prstGeom prst="rect">
            <a:avLst/>
          </a:prstGeom>
        </p:spPr>
        <p:txBody>
          <a:bodyPr/>
          <a:lstStyle/>
          <a:p>
            <a:fld id="{494B4E53-BCCB-BE4E-A28A-722B6992CCD5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80734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11FDAB-D6D2-2456-F626-25E621A0085C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2228850"/>
            <a:ext cx="8578850" cy="2403475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5400" dirty="0"/>
              <a:t>     The cat sat on  __?__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C0300EF-FEE6-BC0D-8982-25756956CC4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94725" y="4662488"/>
            <a:ext cx="549275" cy="393700"/>
          </a:xfrm>
          <a:prstGeom prst="rect">
            <a:avLst/>
          </a:prstGeom>
        </p:spPr>
        <p:txBody>
          <a:bodyPr/>
          <a:lstStyle/>
          <a:p>
            <a:fld id="{494B4E53-BCCB-BE4E-A28A-722B6992CCD5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57668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11FDAB-D6D2-2456-F626-25E621A0085C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2228850"/>
            <a:ext cx="8578850" cy="2403475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5400" dirty="0"/>
              <a:t>     The cat sat on the mat.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627C7AB-C835-782F-E605-797541D6EE5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94725" y="4662488"/>
            <a:ext cx="549275" cy="393700"/>
          </a:xfrm>
          <a:prstGeom prst="rect">
            <a:avLst/>
          </a:prstGeom>
        </p:spPr>
        <p:txBody>
          <a:bodyPr/>
          <a:lstStyle/>
          <a:p>
            <a:fld id="{494B4E53-BCCB-BE4E-A28A-722B6992CCD5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79722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11FDAB-D6D2-2456-F626-25E621A0085C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2228850"/>
            <a:ext cx="9144000" cy="2403475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5400" dirty="0"/>
              <a:t>   </a:t>
            </a:r>
            <a:r>
              <a:rPr lang="en-US" sz="5400" b="1" dirty="0"/>
              <a:t>P</a:t>
            </a:r>
            <a:r>
              <a:rPr lang="en-US" sz="5400" dirty="0"/>
              <a:t>(mat |The cat sat on the)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2388BC1-5C2D-9CC9-38E0-8B925792573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94725" y="4662488"/>
            <a:ext cx="549275" cy="393700"/>
          </a:xfrm>
          <a:prstGeom prst="rect">
            <a:avLst/>
          </a:prstGeom>
        </p:spPr>
        <p:txBody>
          <a:bodyPr/>
          <a:lstStyle/>
          <a:p>
            <a:fld id="{494B4E53-BCCB-BE4E-A28A-722B6992CCD5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Left Brace 3">
            <a:extLst>
              <a:ext uri="{FF2B5EF4-FFF2-40B4-BE49-F238E27FC236}">
                <a16:creationId xmlns:a16="http://schemas.microsoft.com/office/drawing/2014/main" id="{63027015-9774-4B63-6394-57D427B5D7AB}"/>
              </a:ext>
            </a:extLst>
          </p:cNvPr>
          <p:cNvSpPr/>
          <p:nvPr/>
        </p:nvSpPr>
        <p:spPr>
          <a:xfrm rot="16200000">
            <a:off x="5339065" y="924077"/>
            <a:ext cx="186332" cy="4723887"/>
          </a:xfrm>
          <a:prstGeom prst="leftBrace">
            <a:avLst>
              <a:gd name="adj1" fmla="val 146333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6" name="Left Brace 5">
            <a:extLst>
              <a:ext uri="{FF2B5EF4-FFF2-40B4-BE49-F238E27FC236}">
                <a16:creationId xmlns:a16="http://schemas.microsoft.com/office/drawing/2014/main" id="{E1DCD084-2986-AA35-302B-2A2D424844BA}"/>
              </a:ext>
            </a:extLst>
          </p:cNvPr>
          <p:cNvSpPr/>
          <p:nvPr/>
        </p:nvSpPr>
        <p:spPr>
          <a:xfrm rot="16200000">
            <a:off x="1846752" y="2553245"/>
            <a:ext cx="221796" cy="1478139"/>
          </a:xfrm>
          <a:prstGeom prst="leftBrace">
            <a:avLst>
              <a:gd name="adj1" fmla="val 146333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8216CF1-D244-0EF8-9502-B52B4CA17F8C}"/>
              </a:ext>
            </a:extLst>
          </p:cNvPr>
          <p:cNvSpPr/>
          <p:nvPr/>
        </p:nvSpPr>
        <p:spPr>
          <a:xfrm>
            <a:off x="4684491" y="3385354"/>
            <a:ext cx="143981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255ED3"/>
                </a:solidFill>
                <a:latin typeface="Corbel" panose="020B0503020204020204" pitchFamily="34" charset="0"/>
              </a:rPr>
              <a:t>context  or prefix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A0107A-AA0B-6070-3599-CB846E4C90C4}"/>
              </a:ext>
            </a:extLst>
          </p:cNvPr>
          <p:cNvSpPr/>
          <p:nvPr/>
        </p:nvSpPr>
        <p:spPr>
          <a:xfrm>
            <a:off x="1507188" y="3375771"/>
            <a:ext cx="93006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255ED3"/>
                </a:solidFill>
                <a:latin typeface="Corbel" panose="020B0503020204020204" pitchFamily="34" charset="0"/>
              </a:rPr>
              <a:t>next word</a:t>
            </a:r>
          </a:p>
        </p:txBody>
      </p:sp>
    </p:spTree>
    <p:extLst>
      <p:ext uri="{BB962C8B-B14F-4D97-AF65-F5344CB8AC3E}">
        <p14:creationId xmlns:p14="http://schemas.microsoft.com/office/powerpoint/2010/main" val="24063859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3B7C632-4C9B-B9AB-0699-D87DE549B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Probability of Upcoming Word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11FDAB-D6D2-2456-F626-25E621A0085C}"/>
                  </a:ext>
                </a:extLst>
              </p:cNvPr>
              <p:cNvSpPr>
                <a:spLocks noGrp="1"/>
              </p:cNvSpPr>
              <p:nvPr>
                <p:ph type="body" sz="quarter" idx="16"/>
              </p:nvPr>
            </p:nvSpPr>
            <p:spPr/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:r>
                  <a:rPr lang="en-US" sz="5400" dirty="0"/>
                  <a:t>   </a:t>
                </a:r>
              </a:p>
              <a:p>
                <a:pPr marL="0" indent="0" algn="ctr">
                  <a:buNone/>
                </a:pPr>
                <a:r>
                  <a:rPr lang="en-US" sz="5400" b="1" dirty="0"/>
                  <a:t>P</a:t>
                </a:r>
                <a:r>
                  <a:rPr lang="en-US" sz="54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5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5400" dirty="0"/>
                  <a:t>|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5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5400" dirty="0"/>
                  <a:t>, </a:t>
                </a:r>
                <a14:m>
                  <m:oMath xmlns:m="http://schemas.openxmlformats.org/officeDocument/2006/math">
                    <m:r>
                      <a:rPr lang="en-US" sz="5400" b="0" i="1" smtClean="0">
                        <a:latin typeface="Cambria Math" panose="02040503050406030204" pitchFamily="18" charset="0"/>
                      </a:rPr>
                      <m:t>…</m:t>
                    </m:r>
                  </m:oMath>
                </a14:m>
                <a:r>
                  <a:rPr lang="en-US" sz="54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5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5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sz="5400" dirty="0"/>
                  <a:t>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11FDAB-D6D2-2456-F626-25E621A0085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6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Left Brace 5">
            <a:extLst>
              <a:ext uri="{FF2B5EF4-FFF2-40B4-BE49-F238E27FC236}">
                <a16:creationId xmlns:a16="http://schemas.microsoft.com/office/drawing/2014/main" id="{057C3D97-4E4A-B83E-E064-CC23A61D5E85}"/>
              </a:ext>
            </a:extLst>
          </p:cNvPr>
          <p:cNvSpPr/>
          <p:nvPr/>
        </p:nvSpPr>
        <p:spPr>
          <a:xfrm rot="16200000">
            <a:off x="5336046" y="1747769"/>
            <a:ext cx="181836" cy="2990088"/>
          </a:xfrm>
          <a:prstGeom prst="leftBrace">
            <a:avLst>
              <a:gd name="adj1" fmla="val 146333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27D33B80-1702-6EBA-F3E8-25B603B60B99}"/>
              </a:ext>
            </a:extLst>
          </p:cNvPr>
          <p:cNvSpPr/>
          <p:nvPr/>
        </p:nvSpPr>
        <p:spPr>
          <a:xfrm rot="16200000">
            <a:off x="2769471" y="2775161"/>
            <a:ext cx="181835" cy="912428"/>
          </a:xfrm>
          <a:prstGeom prst="leftBrace">
            <a:avLst>
              <a:gd name="adj1" fmla="val 146333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27F613D-E610-DD81-9FAF-37B87BFE68BE}"/>
              </a:ext>
            </a:extLst>
          </p:cNvPr>
          <p:cNvSpPr/>
          <p:nvPr/>
        </p:nvSpPr>
        <p:spPr>
          <a:xfrm>
            <a:off x="4655353" y="3322293"/>
            <a:ext cx="143981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255ED3"/>
                </a:solidFill>
                <a:latin typeface="Corbel" panose="020B0503020204020204" pitchFamily="34" charset="0"/>
              </a:rPr>
              <a:t>context  or prefix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ABC810B-E39D-E1F9-FF00-BE88B3E5799C}"/>
              </a:ext>
            </a:extLst>
          </p:cNvPr>
          <p:cNvSpPr/>
          <p:nvPr/>
        </p:nvSpPr>
        <p:spPr>
          <a:xfrm>
            <a:off x="2404174" y="3301273"/>
            <a:ext cx="93006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255ED3"/>
                </a:solidFill>
                <a:latin typeface="Corbel" panose="020B0503020204020204" pitchFamily="34" charset="0"/>
              </a:rPr>
              <a:t>next word</a:t>
            </a:r>
          </a:p>
        </p:txBody>
      </p:sp>
    </p:spTree>
    <p:extLst>
      <p:ext uri="{BB962C8B-B14F-4D97-AF65-F5344CB8AC3E}">
        <p14:creationId xmlns:p14="http://schemas.microsoft.com/office/powerpoint/2010/main" val="1200238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7A92A-CCA8-F38E-29C5-EA8A4742A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LMs as a Marginal Distribution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9A4BDC-4675-601A-AF6F-255447C8D77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Directly we train models on “marginals”: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Left Brace 3">
            <a:extLst>
              <a:ext uri="{FF2B5EF4-FFF2-40B4-BE49-F238E27FC236}">
                <a16:creationId xmlns:a16="http://schemas.microsoft.com/office/drawing/2014/main" id="{1DE9007A-17D9-3CF0-0E35-0F6593BA904A}"/>
              </a:ext>
            </a:extLst>
          </p:cNvPr>
          <p:cNvSpPr/>
          <p:nvPr/>
        </p:nvSpPr>
        <p:spPr>
          <a:xfrm rot="16200000" flipH="1">
            <a:off x="7245296" y="967271"/>
            <a:ext cx="154158" cy="1688950"/>
          </a:xfrm>
          <a:prstGeom prst="leftBrace">
            <a:avLst>
              <a:gd name="adj1" fmla="val 146333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C325365A-E8C7-57E7-0F4E-8F602FC8E205}"/>
              </a:ext>
            </a:extLst>
          </p:cNvPr>
          <p:cNvSpPr/>
          <p:nvPr/>
        </p:nvSpPr>
        <p:spPr>
          <a:xfrm rot="16200000" flipH="1">
            <a:off x="6068834" y="1562738"/>
            <a:ext cx="154159" cy="475137"/>
          </a:xfrm>
          <a:prstGeom prst="leftBrace">
            <a:avLst>
              <a:gd name="adj1" fmla="val 146333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0D7E74E-ABA6-7E06-D9EC-D9D051DC3927}"/>
              </a:ext>
            </a:extLst>
          </p:cNvPr>
          <p:cNvSpPr/>
          <p:nvPr/>
        </p:nvSpPr>
        <p:spPr>
          <a:xfrm>
            <a:off x="6926638" y="1422726"/>
            <a:ext cx="7505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255ED3"/>
                </a:solidFill>
                <a:latin typeface="Corbel" panose="020B0503020204020204" pitchFamily="34" charset="0"/>
              </a:rPr>
              <a:t>context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1257AED-D116-4D0C-26CD-A60B35EBA1FB}"/>
              </a:ext>
            </a:extLst>
          </p:cNvPr>
          <p:cNvSpPr/>
          <p:nvPr/>
        </p:nvSpPr>
        <p:spPr>
          <a:xfrm>
            <a:off x="5865503" y="1258268"/>
            <a:ext cx="56618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255ED3"/>
                </a:solidFill>
                <a:latin typeface="Corbel" panose="020B0503020204020204" pitchFamily="34" charset="0"/>
              </a:rPr>
              <a:t>next </a:t>
            </a:r>
            <a:br>
              <a:rPr lang="en-US" dirty="0">
                <a:solidFill>
                  <a:srgbClr val="255ED3"/>
                </a:solidFill>
                <a:latin typeface="Corbel" panose="020B0503020204020204" pitchFamily="34" charset="0"/>
              </a:rPr>
            </a:br>
            <a:r>
              <a:rPr lang="en-US" dirty="0">
                <a:solidFill>
                  <a:srgbClr val="255ED3"/>
                </a:solidFill>
                <a:latin typeface="Corbel" panose="020B0503020204020204" pitchFamily="34" charset="0"/>
              </a:rPr>
              <a:t>word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711602C3-2E8A-6E37-34CE-AFF6372368A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78823" y="1748345"/>
                <a:ext cx="3074083" cy="8693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800"/>
                  <a:buFont typeface="Corbel"/>
                  <a:buChar char="●"/>
                  <a:defRPr sz="1800" b="0" i="0" u="none" strike="noStrike" cap="none">
                    <a:solidFill>
                      <a:schemeClr val="dk2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1pPr>
                <a:lvl2pPr marL="914400" marR="0" lvl="1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Corbel"/>
                  <a:buChar char="○"/>
                  <a:defRPr sz="1400" b="0" i="0" u="none" strike="noStrike" cap="none">
                    <a:solidFill>
                      <a:schemeClr val="dk2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2pPr>
                <a:lvl3pPr marL="1371600" marR="0" lvl="2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Corbel"/>
                  <a:buChar char="■"/>
                  <a:defRPr sz="1400" b="0" i="0" u="none" strike="noStrike" cap="none">
                    <a:solidFill>
                      <a:schemeClr val="dk2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3pPr>
                <a:lvl4pPr marL="1828800" marR="0" lvl="3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Corbel"/>
                  <a:buChar char="●"/>
                  <a:defRPr sz="1400" b="0" i="0" u="none" strike="noStrike" cap="none">
                    <a:solidFill>
                      <a:schemeClr val="dk2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4pPr>
                <a:lvl5pPr marL="2286000" marR="0" lvl="4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Corbel"/>
                  <a:buChar char="○"/>
                  <a:defRPr sz="1400" b="0" i="0" u="none" strike="noStrike" cap="none">
                    <a:solidFill>
                      <a:schemeClr val="dk2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5pPr>
                <a:lvl6pPr marL="2743200" marR="0" lvl="5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Corbel"/>
                  <a:buChar char="■"/>
                  <a:defRPr sz="1400" b="0" i="0" u="none" strike="noStrike" cap="none">
                    <a:solidFill>
                      <a:schemeClr val="dk2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6pPr>
                <a:lvl7pPr marL="3200400" marR="0" lvl="6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Corbel"/>
                  <a:buChar char="●"/>
                  <a:defRPr sz="1400" b="0" i="0" u="none" strike="noStrike" cap="none">
                    <a:solidFill>
                      <a:schemeClr val="dk2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7pPr>
                <a:lvl8pPr marL="3657600" marR="0" lvl="7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Corbel"/>
                  <a:buChar char="○"/>
                  <a:defRPr sz="1400" b="0" i="0" u="none" strike="noStrike" cap="none">
                    <a:solidFill>
                      <a:schemeClr val="dk2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8pPr>
                <a:lvl9pPr marL="4114800" marR="0" lvl="8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Corbel"/>
                  <a:buChar char="■"/>
                  <a:defRPr sz="1400" b="0" i="0" u="none" strike="noStrike" cap="none">
                    <a:solidFill>
                      <a:schemeClr val="dk2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9pPr>
              </a:lstStyle>
              <a:p>
                <a:pPr marL="0" indent="0" algn="ctr">
                  <a:buFont typeface="Corbel"/>
                  <a:buNone/>
                </a:pPr>
                <a:r>
                  <a:rPr lang="en-US" sz="2800" dirty="0">
                    <a:solidFill>
                      <a:schemeClr val="tx1"/>
                    </a:solidFill>
                  </a:rPr>
                  <a:t>   </a:t>
                </a:r>
                <a:r>
                  <a:rPr lang="en-US" sz="2800" b="1" dirty="0">
                    <a:solidFill>
                      <a:schemeClr val="tx1"/>
                    </a:solidFill>
                  </a:rPr>
                  <a:t>P</a:t>
                </a:r>
                <a:r>
                  <a:rPr lang="en-US" sz="2800" dirty="0">
                    <a:solidFill>
                      <a:schemeClr val="tx1"/>
                    </a:solidFill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|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…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711602C3-2E8A-6E37-34CE-AFF6372368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8823" y="1748345"/>
                <a:ext cx="3074083" cy="869387"/>
              </a:xfrm>
              <a:prstGeom prst="rect">
                <a:avLst/>
              </a:prstGeom>
              <a:blipFill>
                <a:blip r:embed="rId2"/>
                <a:stretch>
                  <a:fillRect r="-246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ight Arrow 20">
            <a:extLst>
              <a:ext uri="{FF2B5EF4-FFF2-40B4-BE49-F238E27FC236}">
                <a16:creationId xmlns:a16="http://schemas.microsoft.com/office/drawing/2014/main" id="{FD371DFD-A534-EC8F-D806-88F8BCB4432B}"/>
              </a:ext>
            </a:extLst>
          </p:cNvPr>
          <p:cNvSpPr/>
          <p:nvPr/>
        </p:nvSpPr>
        <p:spPr>
          <a:xfrm>
            <a:off x="3813509" y="2764876"/>
            <a:ext cx="573450" cy="526869"/>
          </a:xfrm>
          <a:prstGeom prst="rightArrow">
            <a:avLst>
              <a:gd name="adj1" fmla="val 50000"/>
              <a:gd name="adj2" fmla="val 66297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C446213F-7792-73C4-C50B-8447F13E1A9F}"/>
              </a:ext>
            </a:extLst>
          </p:cNvPr>
          <p:cNvSpPr/>
          <p:nvPr/>
        </p:nvSpPr>
        <p:spPr>
          <a:xfrm>
            <a:off x="5863357" y="2730171"/>
            <a:ext cx="573450" cy="526869"/>
          </a:xfrm>
          <a:prstGeom prst="rightArrow">
            <a:avLst>
              <a:gd name="adj1" fmla="val 50000"/>
              <a:gd name="adj2" fmla="val 66297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FC65F08-35B7-B424-81A1-42D2C2AA60B0}"/>
              </a:ext>
            </a:extLst>
          </p:cNvPr>
          <p:cNvSpPr txBox="1"/>
          <p:nvPr/>
        </p:nvSpPr>
        <p:spPr>
          <a:xfrm>
            <a:off x="718937" y="2874143"/>
            <a:ext cx="2877742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0" lvl="0" indent="0" algn="ctr">
              <a:spcAft>
                <a:spcPts val="1200"/>
              </a:spcAft>
              <a:buNone/>
            </a:pP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“The cat sat on the </a:t>
            </a:r>
            <a:r>
              <a:rPr lang="en-US" sz="1400" dirty="0">
                <a:solidFill>
                  <a:schemeClr val="bg1"/>
                </a:solidFill>
                <a:highlight>
                  <a:srgbClr val="0000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[MASK]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”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FE966C4-2BA7-A490-D4D4-AF1793EA14D8}"/>
              </a:ext>
            </a:extLst>
          </p:cNvPr>
          <p:cNvGrpSpPr/>
          <p:nvPr/>
        </p:nvGrpSpPr>
        <p:grpSpPr>
          <a:xfrm>
            <a:off x="6582378" y="2433339"/>
            <a:ext cx="1384431" cy="1016534"/>
            <a:chOff x="6053458" y="1801327"/>
            <a:chExt cx="1384431" cy="1016534"/>
          </a:xfrm>
        </p:grpSpPr>
        <p:pic>
          <p:nvPicPr>
            <p:cNvPr id="24" name="Picture 2" descr="Word frequency in titles of all articles with Frequency &gt;= 10 Figure 2... |  Download Scientific Diagram">
              <a:extLst>
                <a:ext uri="{FF2B5EF4-FFF2-40B4-BE49-F238E27FC236}">
                  <a16:creationId xmlns:a16="http://schemas.microsoft.com/office/drawing/2014/main" id="{EDC8C3EA-E860-05F6-9336-3084FEB9681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grayscl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4700"/>
                      </a14:imgEffect>
                      <a14:imgEffect>
                        <a14:saturation sat="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94" t="8585" r="65769" b="30524"/>
            <a:stretch/>
          </p:blipFill>
          <p:spPr bwMode="auto">
            <a:xfrm rot="5400000">
              <a:off x="6500656" y="1979281"/>
              <a:ext cx="772768" cy="7465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68EBE3E-1F62-8BBD-398C-3FE66DD0C8B5}"/>
                </a:ext>
              </a:extLst>
            </p:cNvPr>
            <p:cNvSpPr txBox="1"/>
            <p:nvPr/>
          </p:nvSpPr>
          <p:spPr>
            <a:xfrm>
              <a:off x="6053458" y="1934927"/>
              <a:ext cx="512696" cy="8829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cs typeface="Consolas" panose="020B0609020204030204" pitchFamily="49" charset="0"/>
                </a:rPr>
                <a:t>mat</a:t>
              </a:r>
            </a:p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cs typeface="Consolas" panose="020B0609020204030204" pitchFamily="49" charset="0"/>
                </a:rPr>
                <a:t>table</a:t>
              </a:r>
            </a:p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cs typeface="Consolas" panose="020B0609020204030204" pitchFamily="49" charset="0"/>
                </a:rPr>
                <a:t>bed</a:t>
              </a:r>
            </a:p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cs typeface="Consolas" panose="020B0609020204030204" pitchFamily="49" charset="0"/>
                </a:rPr>
                <a:t>desk</a:t>
              </a:r>
            </a:p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cs typeface="Consolas" panose="020B0609020204030204" pitchFamily="49" charset="0"/>
                </a:rPr>
                <a:t>chair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DAFCDB4-2808-BDFD-00C6-2F02B1CBAAB4}"/>
                </a:ext>
              </a:extLst>
            </p:cNvPr>
            <p:cNvSpPr txBox="1"/>
            <p:nvPr/>
          </p:nvSpPr>
          <p:spPr>
            <a:xfrm>
              <a:off x="6579003" y="1801327"/>
              <a:ext cx="858886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 dirty="0">
                  <a:latin typeface="Corbel" panose="020B0503020204020204" pitchFamily="34" charset="0"/>
                </a:rPr>
                <a:t>Prob</a:t>
              </a:r>
            </a:p>
          </p:txBody>
        </p:sp>
      </p:grp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7ED935AB-63E0-0C2A-ADF1-1B03E8343778}"/>
              </a:ext>
            </a:extLst>
          </p:cNvPr>
          <p:cNvSpPr/>
          <p:nvPr/>
        </p:nvSpPr>
        <p:spPr>
          <a:xfrm>
            <a:off x="4510753" y="2686758"/>
            <a:ext cx="1180334" cy="634667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i="1" dirty="0">
                <a:latin typeface="Merriweather Sans" panose="02000503060000020004" pitchFamily="2" charset="77"/>
              </a:rPr>
              <a:t>Language Model</a:t>
            </a:r>
          </a:p>
        </p:txBody>
      </p:sp>
    </p:spTree>
    <p:extLst>
      <p:ext uri="{BB962C8B-B14F-4D97-AF65-F5344CB8AC3E}">
        <p14:creationId xmlns:p14="http://schemas.microsoft.com/office/powerpoint/2010/main" val="15958897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7A92A-CCA8-F38E-29C5-EA8A4742A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919" y="107119"/>
            <a:ext cx="8761156" cy="857542"/>
          </a:xfrm>
        </p:spPr>
        <p:txBody>
          <a:bodyPr>
            <a:normAutofit fontScale="90000"/>
          </a:bodyPr>
          <a:lstStyle/>
          <a:p>
            <a:r>
              <a:rPr lang="en-US" dirty="0"/>
              <a:t>LMs as Implicit Joint Distribution over Language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89A4BDC-4675-601A-AF6F-255447C8D772}"/>
                  </a:ext>
                </a:extLst>
              </p:cNvPr>
              <p:cNvSpPr>
                <a:spLocks noGrp="1"/>
              </p:cNvSpPr>
              <p:nvPr>
                <p:ph type="body" sz="quarter" idx="16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000" dirty="0"/>
                  <a:t>While language modeling involves learning the marginals, we are implicitly learning the full/joint distribution of language. </a:t>
                </a:r>
                <a:br>
                  <a:rPr lang="en-US" sz="2000" dirty="0"/>
                </a:br>
                <a:endParaRPr lang="en-US" sz="2000" dirty="0"/>
              </a:p>
              <a:p>
                <a:pPr lvl="1"/>
                <a:r>
                  <a:rPr lang="en-US" sz="2000" dirty="0"/>
                  <a:t>Remember the chain rule: </a:t>
                </a:r>
                <a:endParaRPr lang="en-US" sz="2000" b="1" dirty="0">
                  <a:latin typeface="Corbel" panose="020B0503020204020204" pitchFamily="34" charset="0"/>
                </a:endParaRPr>
              </a:p>
              <a:p>
                <a:pPr marL="342900" lvl="1" indent="0">
                  <a:buNone/>
                </a:pPr>
                <a:r>
                  <a:rPr lang="en-US" sz="2000" b="1" dirty="0">
                    <a:latin typeface="Corbel" panose="020B0503020204020204" pitchFamily="34" charset="0"/>
                  </a:rPr>
                  <a:t>		P</a:t>
                </a:r>
                <a:r>
                  <a:rPr lang="en-US" sz="2000" dirty="0">
                    <a:latin typeface="Corbel" panose="020B0503020204020204" pitchFamily="34" charset="0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00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smtClean="0">
                        <a:latin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00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000" dirty="0">
                    <a:latin typeface="Corbel" panose="020B0503020204020204" pitchFamily="34" charset="0"/>
                  </a:rPr>
                  <a:t>)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P</m:t>
                        </m:r>
                        <m:r>
                          <a:rPr lang="en-US" sz="2000" b="0" i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  <m:nary>
                      <m:naryPr>
                        <m:chr m:val="∏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P</m:t>
                        </m:r>
                        <m:r>
                          <a:rPr lang="en-US" sz="200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sz="2000" i="1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…,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  <a:p>
                <a:endParaRPr lang="en-US" sz="2000" dirty="0"/>
              </a:p>
              <a:p>
                <a:r>
                  <a:rPr lang="en-US" sz="2000" dirty="0">
                    <a:solidFill>
                      <a:srgbClr val="C00000"/>
                    </a:solidFill>
                    <a:latin typeface="Corbel" panose="020B0503020204020204" pitchFamily="34" charset="0"/>
                  </a:rPr>
                  <a:t>Language Modeling </a:t>
                </a:r>
                <a:r>
                  <a:rPr lang="en-US" sz="2000" dirty="0">
                    <a:latin typeface="Corbel" panose="020B0503020204020204" pitchFamily="34" charset="0"/>
                  </a:rPr>
                  <a:t>≜ learning prob distribution over language sequence. </a:t>
                </a:r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89A4BDC-4675-601A-AF6F-255447C8D77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6"/>
              </p:nvPr>
            </p:nvSpPr>
            <p:spPr>
              <a:blipFill>
                <a:blip r:embed="rId2"/>
                <a:stretch>
                  <a:fillRect l="-785" t="-24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223303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CE87EA-8689-A75D-A724-84C2F67987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Doing Things with Language Model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2C289D-9387-A0FB-7873-DD0DAD7E5D2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What is the probability of ….</a:t>
            </a:r>
          </a:p>
          <a:p>
            <a:endParaRPr lang="en-US" dirty="0"/>
          </a:p>
          <a:p>
            <a:pPr marL="11430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C15E8C-B0B2-C17E-6E29-2DEFE405B9FD}"/>
              </a:ext>
            </a:extLst>
          </p:cNvPr>
          <p:cNvSpPr txBox="1"/>
          <p:nvPr/>
        </p:nvSpPr>
        <p:spPr>
          <a:xfrm>
            <a:off x="3990590" y="1225840"/>
            <a:ext cx="4317207" cy="11430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C00000"/>
                </a:solidFill>
                <a:latin typeface="Corbel" panose="020B0503020204020204" pitchFamily="34" charset="0"/>
              </a:rPr>
              <a:t>“I like Johns Hopkins University”</a:t>
            </a:r>
            <a:endParaRPr lang="en-US" sz="2400" dirty="0">
              <a:solidFill>
                <a:srgbClr val="0070C0"/>
              </a:solidFill>
              <a:latin typeface="Corbel" panose="020B0503020204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0070C0"/>
                </a:solidFill>
                <a:latin typeface="Corbel" panose="020B0503020204020204" pitchFamily="34" charset="0"/>
              </a:rPr>
              <a:t>“like Hopkins I University Johns” </a:t>
            </a:r>
          </a:p>
        </p:txBody>
      </p:sp>
    </p:spTree>
    <p:extLst>
      <p:ext uri="{BB962C8B-B14F-4D97-AF65-F5344CB8AC3E}">
        <p14:creationId xmlns:p14="http://schemas.microsoft.com/office/powerpoint/2010/main" val="28120950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A1EB2-ED8F-7E23-B5A2-6CE8E6498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HW1 is released!  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96C14C-0244-9256-EF87-2F96669511B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Due Tuesday. </a:t>
            </a:r>
          </a:p>
          <a:p>
            <a:pPr lvl="1"/>
            <a:r>
              <a:rPr lang="en-US" dirty="0"/>
              <a:t>Has both theory (background on algebra, etc.) and programming (building a classifier). </a:t>
            </a:r>
          </a:p>
          <a:p>
            <a:pPr>
              <a:lnSpc>
                <a:spcPct val="114999"/>
              </a:lnSpc>
            </a:pPr>
            <a:r>
              <a:rPr lang="en-US" dirty="0"/>
              <a:t>A </a:t>
            </a:r>
            <a:r>
              <a:rPr lang="en-US" b="1" dirty="0"/>
              <a:t>baseline </a:t>
            </a:r>
            <a:r>
              <a:rPr lang="en-US" dirty="0"/>
              <a:t>for self-assessment. </a:t>
            </a:r>
          </a:p>
          <a:p>
            <a:pPr lvl="1">
              <a:lnSpc>
                <a:spcPct val="114999"/>
              </a:lnSpc>
            </a:pPr>
            <a:r>
              <a:rPr lang="en-US" dirty="0"/>
              <a:t>Future homework will be more advanced.</a:t>
            </a:r>
          </a:p>
        </p:txBody>
      </p:sp>
    </p:spTree>
    <p:extLst>
      <p:ext uri="{BB962C8B-B14F-4D97-AF65-F5344CB8AC3E}">
        <p14:creationId xmlns:p14="http://schemas.microsoft.com/office/powerpoint/2010/main" val="4269220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CE87EA-8689-A75D-A724-84C2F67987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Doing Things with Language Model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2C289D-9387-A0FB-7873-DD0DAD7E5D2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What is the probability of ….</a:t>
            </a:r>
          </a:p>
          <a:p>
            <a:endParaRPr lang="en-US" dirty="0"/>
          </a:p>
          <a:p>
            <a:pPr marL="114300" indent="0">
              <a:buNone/>
            </a:pPr>
            <a:endParaRPr lang="en-US" dirty="0"/>
          </a:p>
          <a:p>
            <a:endParaRPr lang="en-US" dirty="0"/>
          </a:p>
          <a:p>
            <a:r>
              <a:rPr lang="en-US" dirty="0"/>
              <a:t>LMs assign a probability to every sentence (or any string of words).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C15E8C-B0B2-C17E-6E29-2DEFE405B9FD}"/>
              </a:ext>
            </a:extLst>
          </p:cNvPr>
          <p:cNvSpPr txBox="1"/>
          <p:nvPr/>
        </p:nvSpPr>
        <p:spPr>
          <a:xfrm>
            <a:off x="3990590" y="1225840"/>
            <a:ext cx="4317207" cy="11430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C00000"/>
                </a:solidFill>
                <a:latin typeface="Corbel" panose="020B0503020204020204" pitchFamily="34" charset="0"/>
              </a:rPr>
              <a:t>“I like Johns Hopkins University”</a:t>
            </a:r>
            <a:endParaRPr lang="en-US" sz="2400" dirty="0">
              <a:solidFill>
                <a:srgbClr val="0070C0"/>
              </a:solidFill>
              <a:latin typeface="Corbel" panose="020B0503020204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0070C0"/>
                </a:solidFill>
                <a:latin typeface="Corbel" panose="020B0503020204020204" pitchFamily="34" charset="0"/>
              </a:rPr>
              <a:t>“like Hopkins I University Johns” </a:t>
            </a:r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87C12C56-938E-166B-B3D6-2DB5EB5C6681}"/>
              </a:ext>
            </a:extLst>
          </p:cNvPr>
          <p:cNvSpPr txBox="1"/>
          <p:nvPr/>
        </p:nvSpPr>
        <p:spPr>
          <a:xfrm>
            <a:off x="1742368" y="3219053"/>
            <a:ext cx="5659264" cy="1039293"/>
          </a:xfrm>
          <a:prstGeom prst="rect">
            <a:avLst/>
          </a:prstGeom>
        </p:spPr>
        <p:txBody>
          <a:bodyPr vert="horz" wrap="square" lIns="0" tIns="147227" rIns="0" bIns="0" rtlCol="0">
            <a:spAutoFit/>
          </a:bodyPr>
          <a:lstStyle/>
          <a:p>
            <a:pPr marL="75499" algn="ctr">
              <a:lnSpc>
                <a:spcPct val="150000"/>
              </a:lnSpc>
              <a:spcBef>
                <a:spcPts val="788"/>
              </a:spcBef>
            </a:pPr>
            <a:r>
              <a:rPr sz="1600" b="1" spc="-82" dirty="0">
                <a:latin typeface="Verdana"/>
                <a:cs typeface="Verdana"/>
              </a:rPr>
              <a:t>P</a:t>
            </a:r>
            <a:r>
              <a:rPr sz="1600" spc="-82" dirty="0">
                <a:latin typeface="Verdana"/>
                <a:cs typeface="Verdana"/>
              </a:rPr>
              <a:t>(</a:t>
            </a:r>
            <a:r>
              <a:rPr lang="en-US" sz="1800" dirty="0">
                <a:solidFill>
                  <a:srgbClr val="C00000"/>
                </a:solidFill>
                <a:latin typeface="Corbel" panose="020B0503020204020204" pitchFamily="34" charset="0"/>
              </a:rPr>
              <a:t>“I like Johns Hopkins University EOS”</a:t>
            </a:r>
            <a:r>
              <a:rPr lang="en-US" sz="1600" spc="-149" dirty="0">
                <a:latin typeface="Verdana"/>
                <a:cs typeface="Verdana"/>
              </a:rPr>
              <a:t>)</a:t>
            </a:r>
            <a:r>
              <a:rPr sz="1600" spc="-193" dirty="0">
                <a:latin typeface="Verdana"/>
                <a:cs typeface="Verdana"/>
              </a:rPr>
              <a:t> </a:t>
            </a:r>
            <a:r>
              <a:rPr sz="1600" spc="-453" dirty="0">
                <a:latin typeface="Verdana"/>
                <a:cs typeface="Verdana"/>
              </a:rPr>
              <a:t>=</a:t>
            </a:r>
            <a:r>
              <a:rPr sz="1600" spc="-193" dirty="0">
                <a:latin typeface="Verdana"/>
                <a:cs typeface="Verdana"/>
              </a:rPr>
              <a:t> </a:t>
            </a:r>
            <a:r>
              <a:rPr sz="1600" spc="-7" dirty="0">
                <a:latin typeface="Cambria Math"/>
                <a:cs typeface="Cambria Math"/>
              </a:rPr>
              <a:t>1</a:t>
            </a:r>
            <a:r>
              <a:rPr lang="en-US" sz="1600" spc="-7" dirty="0">
                <a:latin typeface="Cambria Math"/>
                <a:cs typeface="Cambria Math"/>
              </a:rPr>
              <a:t>0</a:t>
            </a:r>
            <a:r>
              <a:rPr lang="en-US" sz="1800" spc="45" baseline="29629" dirty="0">
                <a:latin typeface="Cambria Math"/>
                <a:cs typeface="Cambria Math"/>
              </a:rPr>
              <a:t>-5</a:t>
            </a:r>
            <a:endParaRPr sz="2000" dirty="0">
              <a:latin typeface="Cambria Math"/>
              <a:cs typeface="Cambria Math"/>
            </a:endParaRPr>
          </a:p>
          <a:p>
            <a:pPr marL="75499" algn="ctr">
              <a:lnSpc>
                <a:spcPct val="150000"/>
              </a:lnSpc>
              <a:spcBef>
                <a:spcPts val="788"/>
              </a:spcBef>
            </a:pPr>
            <a:r>
              <a:rPr lang="en-US" sz="1600" b="1" spc="-82" dirty="0">
                <a:latin typeface="Verdana"/>
                <a:cs typeface="Verdana"/>
              </a:rPr>
              <a:t>P</a:t>
            </a:r>
            <a:r>
              <a:rPr lang="en-US" sz="1600" spc="-82" dirty="0">
                <a:latin typeface="Verdana"/>
                <a:cs typeface="Verdana"/>
              </a:rPr>
              <a:t>(</a:t>
            </a:r>
            <a:r>
              <a:rPr lang="en-US" sz="1800" dirty="0">
                <a:solidFill>
                  <a:srgbClr val="0070C0"/>
                </a:solidFill>
                <a:latin typeface="Corbel" panose="020B0503020204020204" pitchFamily="34" charset="0"/>
              </a:rPr>
              <a:t>“like Hopkins I University Johns EOS” </a:t>
            </a:r>
            <a:r>
              <a:rPr lang="en-US" sz="1600" spc="-149" dirty="0">
                <a:latin typeface="Verdana"/>
                <a:cs typeface="Verdana"/>
              </a:rPr>
              <a:t>)</a:t>
            </a:r>
            <a:r>
              <a:rPr lang="en-US" sz="1600" spc="-193" dirty="0">
                <a:latin typeface="Verdana"/>
                <a:cs typeface="Verdana"/>
              </a:rPr>
              <a:t> </a:t>
            </a:r>
            <a:r>
              <a:rPr lang="en-US" sz="1600" spc="-453" dirty="0">
                <a:latin typeface="Verdana"/>
                <a:cs typeface="Verdana"/>
              </a:rPr>
              <a:t>=</a:t>
            </a:r>
            <a:r>
              <a:rPr lang="en-US" sz="1600" spc="-193" dirty="0">
                <a:latin typeface="Verdana"/>
                <a:cs typeface="Verdana"/>
              </a:rPr>
              <a:t> </a:t>
            </a:r>
            <a:r>
              <a:rPr lang="en-US" sz="1600" spc="-7" dirty="0">
                <a:latin typeface="Cambria Math"/>
                <a:cs typeface="Cambria Math"/>
              </a:rPr>
              <a:t>10</a:t>
            </a:r>
            <a:r>
              <a:rPr lang="en-US" sz="1800" spc="45" baseline="29629" dirty="0">
                <a:latin typeface="Cambria Math"/>
                <a:cs typeface="Cambria Math"/>
              </a:rPr>
              <a:t>-15</a:t>
            </a:r>
            <a:endParaRPr lang="en-US" sz="1800" baseline="29629" dirty="0">
              <a:latin typeface="Cambria Math"/>
              <a:cs typeface="Cambria Math"/>
            </a:endParaRPr>
          </a:p>
        </p:txBody>
      </p:sp>
    </p:spTree>
    <p:extLst>
      <p:ext uri="{BB962C8B-B14F-4D97-AF65-F5344CB8AC3E}">
        <p14:creationId xmlns:p14="http://schemas.microsoft.com/office/powerpoint/2010/main" val="10552521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98657-F01D-85F1-1A9C-75BF81283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Doing Things with Language Model (2)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CF0F73-2AFF-7100-F4EA-EAFB55F574F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/>
          </a:bodyPr>
          <a:lstStyle/>
          <a:p>
            <a:r>
              <a:rPr lang="en-US" dirty="0"/>
              <a:t>We can rank sentences.</a:t>
            </a:r>
          </a:p>
          <a:p>
            <a:endParaRPr lang="en-US" dirty="0"/>
          </a:p>
          <a:p>
            <a:r>
              <a:rPr lang="en-US" dirty="0"/>
              <a:t>While LMs show “typicality”, this may be a proxy indicator to other properties: </a:t>
            </a:r>
          </a:p>
          <a:p>
            <a:pPr lvl="1"/>
            <a:r>
              <a:rPr lang="en-US" dirty="0"/>
              <a:t>Grammaticality, fluency, factuality, etc.  </a:t>
            </a:r>
          </a:p>
          <a:p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sz="1800" b="1" spc="-82" dirty="0">
                <a:latin typeface="Corbel" panose="020B0503020204020204" pitchFamily="34" charset="0"/>
                <a:cs typeface="Verdana"/>
              </a:rPr>
              <a:t>P</a:t>
            </a:r>
            <a:r>
              <a:rPr lang="en-US" sz="1800" spc="-82" dirty="0">
                <a:latin typeface="Corbel" panose="020B0503020204020204" pitchFamily="34" charset="0"/>
                <a:cs typeface="Verdana"/>
              </a:rPr>
              <a:t>(</a:t>
            </a:r>
            <a:r>
              <a:rPr lang="en-US" sz="1800" i="1" dirty="0">
                <a:solidFill>
                  <a:srgbClr val="00B050"/>
                </a:solidFill>
                <a:latin typeface="Corbel" panose="020B0503020204020204" pitchFamily="34" charset="0"/>
              </a:rPr>
              <a:t>“I like Johns Hopkins University. EOS”</a:t>
            </a:r>
            <a:r>
              <a:rPr lang="en-US" sz="1800" spc="-149" dirty="0">
                <a:latin typeface="Corbel" panose="020B0503020204020204" pitchFamily="34" charset="0"/>
                <a:cs typeface="Verdana"/>
              </a:rPr>
              <a:t>)    &gt;   </a:t>
            </a:r>
            <a:r>
              <a:rPr lang="en-US" sz="1800" b="1" spc="-82" dirty="0">
                <a:latin typeface="Corbel" panose="020B0503020204020204" pitchFamily="34" charset="0"/>
                <a:cs typeface="Verdana"/>
              </a:rPr>
              <a:t>P</a:t>
            </a:r>
            <a:r>
              <a:rPr lang="en-US" sz="1800" spc="-82" dirty="0">
                <a:latin typeface="Corbel" panose="020B0503020204020204" pitchFamily="34" charset="0"/>
                <a:cs typeface="Verdana"/>
              </a:rPr>
              <a:t>(</a:t>
            </a:r>
            <a:r>
              <a:rPr lang="en-US" sz="1800" i="1" dirty="0">
                <a:solidFill>
                  <a:srgbClr val="00B050"/>
                </a:solidFill>
                <a:latin typeface="Corbel" panose="020B0503020204020204" pitchFamily="34" charset="0"/>
              </a:rPr>
              <a:t>“I like John Hopkins University EOS”</a:t>
            </a:r>
            <a:r>
              <a:rPr lang="en-US" sz="1800" spc="-149" dirty="0">
                <a:latin typeface="Corbel" panose="020B0503020204020204" pitchFamily="34" charset="0"/>
                <a:cs typeface="Verdana"/>
              </a:rPr>
              <a:t>)  </a:t>
            </a:r>
            <a:endParaRPr lang="en-US" dirty="0">
              <a:latin typeface="Corbel" panose="020B0503020204020204" pitchFamily="34" charset="0"/>
            </a:endParaRPr>
          </a:p>
          <a:p>
            <a:pPr marL="114300" indent="0">
              <a:buNone/>
            </a:pPr>
            <a:r>
              <a:rPr lang="en-US" sz="1800" b="1" spc="-82" dirty="0">
                <a:latin typeface="Corbel" panose="020B0503020204020204" pitchFamily="34" charset="0"/>
                <a:cs typeface="Verdana"/>
              </a:rPr>
              <a:t>P</a:t>
            </a:r>
            <a:r>
              <a:rPr lang="en-US" sz="1800" spc="-82" dirty="0">
                <a:latin typeface="Corbel" panose="020B0503020204020204" pitchFamily="34" charset="0"/>
                <a:cs typeface="Verdana"/>
              </a:rPr>
              <a:t>(</a:t>
            </a:r>
            <a:r>
              <a:rPr lang="en-US" sz="1800" i="1" dirty="0">
                <a:solidFill>
                  <a:srgbClr val="00B050"/>
                </a:solidFill>
                <a:latin typeface="Corbel" panose="020B0503020204020204" pitchFamily="34" charset="0"/>
              </a:rPr>
              <a:t>“I like Johns Hopkins University. EOS”</a:t>
            </a:r>
            <a:r>
              <a:rPr lang="en-US" sz="1800" spc="-149" dirty="0">
                <a:latin typeface="Corbel" panose="020B0503020204020204" pitchFamily="34" charset="0"/>
                <a:cs typeface="Verdana"/>
              </a:rPr>
              <a:t>)    &gt;   </a:t>
            </a:r>
            <a:r>
              <a:rPr lang="en-US" sz="1800" b="1" spc="-82" dirty="0">
                <a:latin typeface="Corbel" panose="020B0503020204020204" pitchFamily="34" charset="0"/>
                <a:cs typeface="Verdana"/>
              </a:rPr>
              <a:t>P</a:t>
            </a:r>
            <a:r>
              <a:rPr lang="en-US" sz="1800" spc="-82" dirty="0">
                <a:latin typeface="Corbel" panose="020B0503020204020204" pitchFamily="34" charset="0"/>
                <a:cs typeface="Verdana"/>
              </a:rPr>
              <a:t>(</a:t>
            </a:r>
            <a:r>
              <a:rPr lang="en-US" sz="1800" i="1" dirty="0">
                <a:solidFill>
                  <a:srgbClr val="00B050"/>
                </a:solidFill>
                <a:latin typeface="Corbel" panose="020B0503020204020204" pitchFamily="34" charset="0"/>
              </a:rPr>
              <a:t>“University. I Johns EOS Hopkins like”</a:t>
            </a:r>
            <a:r>
              <a:rPr lang="en-US" sz="1800" spc="-149" dirty="0">
                <a:latin typeface="Corbel" panose="020B0503020204020204" pitchFamily="34" charset="0"/>
                <a:cs typeface="Verdana"/>
              </a:rPr>
              <a:t>) </a:t>
            </a:r>
          </a:p>
          <a:p>
            <a:pPr marL="114300" indent="0">
              <a:buNone/>
            </a:pPr>
            <a:r>
              <a:rPr lang="en-US" sz="1800" b="1" spc="-82" dirty="0">
                <a:latin typeface="Corbel" panose="020B0503020204020204" pitchFamily="34" charset="0"/>
                <a:cs typeface="Verdana"/>
              </a:rPr>
              <a:t>P</a:t>
            </a:r>
            <a:r>
              <a:rPr lang="en-US" sz="1800" spc="-82" dirty="0">
                <a:latin typeface="Corbel" panose="020B0503020204020204" pitchFamily="34" charset="0"/>
                <a:cs typeface="Verdana"/>
              </a:rPr>
              <a:t>(</a:t>
            </a:r>
            <a:r>
              <a:rPr lang="en-US" sz="1800" i="1" dirty="0">
                <a:solidFill>
                  <a:srgbClr val="00B050"/>
                </a:solidFill>
                <a:latin typeface="Corbel" panose="020B0503020204020204" pitchFamily="34" charset="0"/>
              </a:rPr>
              <a:t>“JHU is located in Baltimore. EOS”</a:t>
            </a:r>
            <a:r>
              <a:rPr lang="en-US" sz="1800" spc="-149" dirty="0">
                <a:latin typeface="Corbel" panose="020B0503020204020204" pitchFamily="34" charset="0"/>
                <a:cs typeface="Verdana"/>
              </a:rPr>
              <a:t>)   &gt;   </a:t>
            </a:r>
            <a:r>
              <a:rPr lang="en-US" sz="1800" b="1" spc="-82" dirty="0">
                <a:latin typeface="Corbel" panose="020B0503020204020204" pitchFamily="34" charset="0"/>
                <a:cs typeface="Verdana"/>
              </a:rPr>
              <a:t>P</a:t>
            </a:r>
            <a:r>
              <a:rPr lang="en-US" sz="1800" spc="-82" dirty="0">
                <a:latin typeface="Corbel" panose="020B0503020204020204" pitchFamily="34" charset="0"/>
                <a:cs typeface="Verdana"/>
              </a:rPr>
              <a:t>(</a:t>
            </a:r>
            <a:r>
              <a:rPr lang="en-US" sz="1800" i="1" dirty="0">
                <a:solidFill>
                  <a:srgbClr val="00B050"/>
                </a:solidFill>
                <a:latin typeface="Corbel" panose="020B0503020204020204" pitchFamily="34" charset="0"/>
              </a:rPr>
              <a:t>“JHU is located in Virginia. EOS”</a:t>
            </a:r>
            <a:r>
              <a:rPr lang="en-US" sz="1800" spc="-149" dirty="0">
                <a:latin typeface="Corbel" panose="020B0503020204020204" pitchFamily="34" charset="0"/>
                <a:cs typeface="Verdana"/>
              </a:rPr>
              <a:t>) </a:t>
            </a:r>
            <a:endParaRPr lang="en-US" dirty="0"/>
          </a:p>
        </p:txBody>
      </p:sp>
      <p:sp>
        <p:nvSpPr>
          <p:cNvPr id="4" name="Left Brace 3">
            <a:extLst>
              <a:ext uri="{FF2B5EF4-FFF2-40B4-BE49-F238E27FC236}">
                <a16:creationId xmlns:a16="http://schemas.microsoft.com/office/drawing/2014/main" id="{5D965A02-2D2B-4123-FBD2-7F535DA69289}"/>
              </a:ext>
            </a:extLst>
          </p:cNvPr>
          <p:cNvSpPr/>
          <p:nvPr/>
        </p:nvSpPr>
        <p:spPr>
          <a:xfrm rot="16200000" flipH="1">
            <a:off x="7245296" y="621714"/>
            <a:ext cx="154158" cy="1688950"/>
          </a:xfrm>
          <a:prstGeom prst="leftBrace">
            <a:avLst>
              <a:gd name="adj1" fmla="val 146333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6168DFC3-BE24-665D-7F89-EC88A73456E8}"/>
              </a:ext>
            </a:extLst>
          </p:cNvPr>
          <p:cNvSpPr/>
          <p:nvPr/>
        </p:nvSpPr>
        <p:spPr>
          <a:xfrm rot="16200000" flipH="1">
            <a:off x="6068834" y="1217181"/>
            <a:ext cx="154159" cy="475137"/>
          </a:xfrm>
          <a:prstGeom prst="leftBrace">
            <a:avLst>
              <a:gd name="adj1" fmla="val 146333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2528B09-B14B-F358-5FDA-422D50C51071}"/>
              </a:ext>
            </a:extLst>
          </p:cNvPr>
          <p:cNvSpPr/>
          <p:nvPr/>
        </p:nvSpPr>
        <p:spPr>
          <a:xfrm>
            <a:off x="6926638" y="1077169"/>
            <a:ext cx="7505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255ED3"/>
                </a:solidFill>
                <a:latin typeface="Corbel" panose="020B0503020204020204" pitchFamily="34" charset="0"/>
              </a:rPr>
              <a:t>context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0C83BD2-8089-CC78-19AB-A44B674EAE6E}"/>
              </a:ext>
            </a:extLst>
          </p:cNvPr>
          <p:cNvSpPr/>
          <p:nvPr/>
        </p:nvSpPr>
        <p:spPr>
          <a:xfrm>
            <a:off x="5737913" y="1082832"/>
            <a:ext cx="123704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55ED3"/>
                </a:solidFill>
                <a:latin typeface="Corbel" panose="020B0503020204020204" pitchFamily="34" charset="0"/>
              </a:rPr>
              <a:t>next word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831108B7-7D67-2C9A-335C-1DB39B94369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78823" y="1402788"/>
                <a:ext cx="3074083" cy="8693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800"/>
                  <a:buFont typeface="Corbel"/>
                  <a:buChar char="●"/>
                  <a:defRPr sz="1800" b="0" i="0" u="none" strike="noStrike" cap="none">
                    <a:solidFill>
                      <a:schemeClr val="dk2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1pPr>
                <a:lvl2pPr marL="914400" marR="0" lvl="1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Corbel"/>
                  <a:buChar char="○"/>
                  <a:defRPr sz="1400" b="0" i="0" u="none" strike="noStrike" cap="none">
                    <a:solidFill>
                      <a:schemeClr val="dk2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2pPr>
                <a:lvl3pPr marL="1371600" marR="0" lvl="2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Corbel"/>
                  <a:buChar char="■"/>
                  <a:defRPr sz="1400" b="0" i="0" u="none" strike="noStrike" cap="none">
                    <a:solidFill>
                      <a:schemeClr val="dk2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3pPr>
                <a:lvl4pPr marL="1828800" marR="0" lvl="3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Corbel"/>
                  <a:buChar char="●"/>
                  <a:defRPr sz="1400" b="0" i="0" u="none" strike="noStrike" cap="none">
                    <a:solidFill>
                      <a:schemeClr val="dk2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4pPr>
                <a:lvl5pPr marL="2286000" marR="0" lvl="4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Corbel"/>
                  <a:buChar char="○"/>
                  <a:defRPr sz="1400" b="0" i="0" u="none" strike="noStrike" cap="none">
                    <a:solidFill>
                      <a:schemeClr val="dk2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5pPr>
                <a:lvl6pPr marL="2743200" marR="0" lvl="5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Corbel"/>
                  <a:buChar char="■"/>
                  <a:defRPr sz="1400" b="0" i="0" u="none" strike="noStrike" cap="none">
                    <a:solidFill>
                      <a:schemeClr val="dk2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6pPr>
                <a:lvl7pPr marL="3200400" marR="0" lvl="6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Corbel"/>
                  <a:buChar char="●"/>
                  <a:defRPr sz="1400" b="0" i="0" u="none" strike="noStrike" cap="none">
                    <a:solidFill>
                      <a:schemeClr val="dk2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7pPr>
                <a:lvl8pPr marL="3657600" marR="0" lvl="7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Corbel"/>
                  <a:buChar char="○"/>
                  <a:defRPr sz="1400" b="0" i="0" u="none" strike="noStrike" cap="none">
                    <a:solidFill>
                      <a:schemeClr val="dk2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8pPr>
                <a:lvl9pPr marL="4114800" marR="0" lvl="8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Corbel"/>
                  <a:buChar char="■"/>
                  <a:defRPr sz="1400" b="0" i="0" u="none" strike="noStrike" cap="none">
                    <a:solidFill>
                      <a:schemeClr val="dk2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9pPr>
              </a:lstStyle>
              <a:p>
                <a:pPr marL="0" indent="0" algn="ctr">
                  <a:buFont typeface="Corbel"/>
                  <a:buNone/>
                </a:pPr>
                <a:r>
                  <a:rPr lang="en-US" sz="2800" dirty="0">
                    <a:solidFill>
                      <a:schemeClr val="tx1"/>
                    </a:solidFill>
                  </a:rPr>
                  <a:t>   </a:t>
                </a:r>
                <a:r>
                  <a:rPr lang="en-US" sz="2800" b="1" dirty="0">
                    <a:solidFill>
                      <a:schemeClr val="tx1"/>
                    </a:solidFill>
                  </a:rPr>
                  <a:t>P</a:t>
                </a:r>
                <a:r>
                  <a:rPr lang="en-US" sz="2800" dirty="0">
                    <a:solidFill>
                      <a:schemeClr val="tx1"/>
                    </a:solidFill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|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…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831108B7-7D67-2C9A-335C-1DB39B9436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8823" y="1402788"/>
                <a:ext cx="3074083" cy="869387"/>
              </a:xfrm>
              <a:prstGeom prst="rect">
                <a:avLst/>
              </a:prstGeom>
              <a:blipFill>
                <a:blip r:embed="rId2"/>
                <a:stretch>
                  <a:fillRect r="-246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391188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98657-F01D-85F1-1A9C-75BF81283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Doing Things with Language Model (3)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CF0F73-2AFF-7100-F4EA-EAFB55F574F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Can also generate strings! </a:t>
            </a:r>
          </a:p>
          <a:p>
            <a:endParaRPr lang="en-US" dirty="0"/>
          </a:p>
          <a:p>
            <a:r>
              <a:rPr lang="en-US" dirty="0"/>
              <a:t>Let’s say we start </a:t>
            </a:r>
            <a:r>
              <a:rPr lang="en-US" sz="1800" i="1" dirty="0">
                <a:solidFill>
                  <a:srgbClr val="C00000"/>
                </a:solidFill>
                <a:latin typeface="Corbel" panose="020B0503020204020204" pitchFamily="34" charset="0"/>
              </a:rPr>
              <a:t>“Johns Hopkins is ”</a:t>
            </a:r>
            <a:r>
              <a:rPr lang="en-US" dirty="0"/>
              <a:t> </a:t>
            </a:r>
          </a:p>
          <a:p>
            <a:r>
              <a:rPr lang="en-US" dirty="0"/>
              <a:t>Using this prompt as an initial condition, recursively sample from an LM: </a:t>
            </a:r>
            <a:br>
              <a:rPr lang="en-US" dirty="0"/>
            </a:br>
            <a:endParaRPr lang="en-US" dirty="0"/>
          </a:p>
          <a:p>
            <a:pPr marL="939800" lvl="1" indent="-342900">
              <a:buFont typeface="+mj-lt"/>
              <a:buAutoNum type="arabicPeriod"/>
            </a:pPr>
            <a:r>
              <a:rPr lang="en-US" spc="-82" dirty="0">
                <a:latin typeface="Corbel" panose="020B0503020204020204" pitchFamily="34" charset="0"/>
                <a:cs typeface="Verdana"/>
              </a:rPr>
              <a:t>Sample  from</a:t>
            </a:r>
            <a:r>
              <a:rPr lang="en-US" b="1" spc="-82" dirty="0">
                <a:latin typeface="Corbel" panose="020B0503020204020204" pitchFamily="34" charset="0"/>
                <a:cs typeface="Verdana"/>
              </a:rPr>
              <a:t> P</a:t>
            </a:r>
            <a:r>
              <a:rPr lang="en-US" spc="-82" dirty="0">
                <a:latin typeface="Corbel" panose="020B0503020204020204" pitchFamily="34" charset="0"/>
                <a:cs typeface="Verdana"/>
              </a:rPr>
              <a:t>(X | </a:t>
            </a:r>
            <a:r>
              <a:rPr lang="en-US" i="1" dirty="0">
                <a:solidFill>
                  <a:srgbClr val="C00000"/>
                </a:solidFill>
                <a:latin typeface="Corbel" panose="020B0503020204020204" pitchFamily="34" charset="0"/>
              </a:rPr>
              <a:t>“Johns Hopkins is ”</a:t>
            </a:r>
            <a:r>
              <a:rPr lang="en-US" spc="-149" dirty="0">
                <a:latin typeface="Corbel" panose="020B0503020204020204" pitchFamily="34" charset="0"/>
                <a:cs typeface="Verdana"/>
              </a:rPr>
              <a:t>)   → </a:t>
            </a:r>
            <a:r>
              <a:rPr lang="en-US" dirty="0"/>
              <a:t>“located”</a:t>
            </a:r>
          </a:p>
          <a:p>
            <a:pPr marL="939800" lvl="1" indent="-342900">
              <a:buFont typeface="+mj-lt"/>
              <a:buAutoNum type="arabicPeriod"/>
            </a:pPr>
            <a:r>
              <a:rPr lang="en-US" spc="-82" dirty="0">
                <a:latin typeface="Corbel" panose="020B0503020204020204" pitchFamily="34" charset="0"/>
                <a:cs typeface="Verdana"/>
              </a:rPr>
              <a:t>Sample  from</a:t>
            </a:r>
            <a:r>
              <a:rPr lang="en-US" b="1" spc="-82" dirty="0">
                <a:latin typeface="Corbel" panose="020B0503020204020204" pitchFamily="34" charset="0"/>
                <a:cs typeface="Verdana"/>
              </a:rPr>
              <a:t> P</a:t>
            </a:r>
            <a:r>
              <a:rPr lang="en-US" spc="-82" dirty="0">
                <a:latin typeface="Corbel" panose="020B0503020204020204" pitchFamily="34" charset="0"/>
                <a:cs typeface="Verdana"/>
              </a:rPr>
              <a:t>(X | </a:t>
            </a:r>
            <a:r>
              <a:rPr lang="en-US" i="1" dirty="0">
                <a:solidFill>
                  <a:srgbClr val="C00000"/>
                </a:solidFill>
                <a:latin typeface="Corbel" panose="020B0503020204020204" pitchFamily="34" charset="0"/>
              </a:rPr>
              <a:t>“Johns Hopkins is located”</a:t>
            </a:r>
            <a:r>
              <a:rPr lang="en-US" spc="-149" dirty="0">
                <a:latin typeface="Corbel" panose="020B0503020204020204" pitchFamily="34" charset="0"/>
                <a:cs typeface="Verdana"/>
              </a:rPr>
              <a:t>)   →  </a:t>
            </a:r>
            <a:r>
              <a:rPr lang="en-US" dirty="0"/>
              <a:t>“at”</a:t>
            </a:r>
          </a:p>
          <a:p>
            <a:pPr marL="939800" lvl="1" indent="-342900">
              <a:buFont typeface="+mj-lt"/>
              <a:buAutoNum type="arabicPeriod"/>
            </a:pPr>
            <a:r>
              <a:rPr lang="en-US" spc="-82" dirty="0">
                <a:latin typeface="Corbel" panose="020B0503020204020204" pitchFamily="34" charset="0"/>
                <a:cs typeface="Verdana"/>
              </a:rPr>
              <a:t>Sample  from</a:t>
            </a:r>
            <a:r>
              <a:rPr lang="en-US" b="1" spc="-82" dirty="0">
                <a:latin typeface="Corbel" panose="020B0503020204020204" pitchFamily="34" charset="0"/>
                <a:cs typeface="Verdana"/>
              </a:rPr>
              <a:t> P</a:t>
            </a:r>
            <a:r>
              <a:rPr lang="en-US" spc="-82" dirty="0">
                <a:latin typeface="Corbel" panose="020B0503020204020204" pitchFamily="34" charset="0"/>
                <a:cs typeface="Verdana"/>
              </a:rPr>
              <a:t>(X | </a:t>
            </a:r>
            <a:r>
              <a:rPr lang="en-US" i="1" dirty="0">
                <a:solidFill>
                  <a:srgbClr val="C00000"/>
                </a:solidFill>
                <a:latin typeface="Corbel" panose="020B0503020204020204" pitchFamily="34" charset="0"/>
              </a:rPr>
              <a:t>“Johns Hopkins is located at”</a:t>
            </a:r>
            <a:r>
              <a:rPr lang="en-US" spc="-149" dirty="0">
                <a:latin typeface="Corbel" panose="020B0503020204020204" pitchFamily="34" charset="0"/>
                <a:cs typeface="Verdana"/>
              </a:rPr>
              <a:t>)   →  </a:t>
            </a:r>
            <a:r>
              <a:rPr lang="en-US" dirty="0"/>
              <a:t>“the”</a:t>
            </a:r>
          </a:p>
          <a:p>
            <a:pPr marL="939800" lvl="1" indent="-342900">
              <a:buFont typeface="+mj-lt"/>
              <a:buAutoNum type="arabicPeriod"/>
            </a:pPr>
            <a:r>
              <a:rPr lang="en-US" spc="-82" dirty="0">
                <a:latin typeface="Corbel" panose="020B0503020204020204" pitchFamily="34" charset="0"/>
                <a:cs typeface="Verdana"/>
              </a:rPr>
              <a:t>Sample  from</a:t>
            </a:r>
            <a:r>
              <a:rPr lang="en-US" b="1" spc="-82" dirty="0">
                <a:latin typeface="Corbel" panose="020B0503020204020204" pitchFamily="34" charset="0"/>
                <a:cs typeface="Verdana"/>
              </a:rPr>
              <a:t> P</a:t>
            </a:r>
            <a:r>
              <a:rPr lang="en-US" spc="-82" dirty="0">
                <a:latin typeface="Corbel" panose="020B0503020204020204" pitchFamily="34" charset="0"/>
                <a:cs typeface="Verdana"/>
              </a:rPr>
              <a:t>(X | </a:t>
            </a:r>
            <a:r>
              <a:rPr lang="en-US" i="1" dirty="0">
                <a:solidFill>
                  <a:srgbClr val="C00000"/>
                </a:solidFill>
                <a:latin typeface="Corbel" panose="020B0503020204020204" pitchFamily="34" charset="0"/>
              </a:rPr>
              <a:t>“Johns Hopkins is located at the”</a:t>
            </a:r>
            <a:r>
              <a:rPr lang="en-US" spc="-149" dirty="0">
                <a:latin typeface="Corbel" panose="020B0503020204020204" pitchFamily="34" charset="0"/>
                <a:cs typeface="Verdana"/>
              </a:rPr>
              <a:t>)   →  </a:t>
            </a:r>
            <a:r>
              <a:rPr lang="en-US" dirty="0"/>
              <a:t>“state”</a:t>
            </a:r>
          </a:p>
          <a:p>
            <a:pPr marL="939800" lvl="1" indent="-342900">
              <a:buFont typeface="+mj-lt"/>
              <a:buAutoNum type="arabicPeriod"/>
            </a:pPr>
            <a:r>
              <a:rPr lang="en-US" spc="-82" dirty="0">
                <a:latin typeface="Corbel" panose="020B0503020204020204" pitchFamily="34" charset="0"/>
                <a:cs typeface="Verdana"/>
              </a:rPr>
              <a:t>Sample  from</a:t>
            </a:r>
            <a:r>
              <a:rPr lang="en-US" b="1" spc="-82" dirty="0">
                <a:latin typeface="Corbel" panose="020B0503020204020204" pitchFamily="34" charset="0"/>
                <a:cs typeface="Verdana"/>
              </a:rPr>
              <a:t> P</a:t>
            </a:r>
            <a:r>
              <a:rPr lang="en-US" spc="-82" dirty="0">
                <a:latin typeface="Corbel" panose="020B0503020204020204" pitchFamily="34" charset="0"/>
                <a:cs typeface="Verdana"/>
              </a:rPr>
              <a:t>(X | </a:t>
            </a:r>
            <a:r>
              <a:rPr lang="en-US" i="1" dirty="0">
                <a:solidFill>
                  <a:srgbClr val="C00000"/>
                </a:solidFill>
                <a:latin typeface="Corbel" panose="020B0503020204020204" pitchFamily="34" charset="0"/>
              </a:rPr>
              <a:t>“Johns Hopkins is located at the state”</a:t>
            </a:r>
            <a:r>
              <a:rPr lang="en-US" spc="-149" dirty="0">
                <a:latin typeface="Corbel" panose="020B0503020204020204" pitchFamily="34" charset="0"/>
                <a:cs typeface="Verdana"/>
              </a:rPr>
              <a:t>)   →  </a:t>
            </a:r>
            <a:r>
              <a:rPr lang="en-US" dirty="0"/>
              <a:t>“of”</a:t>
            </a:r>
          </a:p>
          <a:p>
            <a:pPr marL="939800" lvl="1" indent="-342900">
              <a:buFont typeface="+mj-lt"/>
              <a:buAutoNum type="arabicPeriod"/>
            </a:pPr>
            <a:r>
              <a:rPr lang="en-US" spc="-82" dirty="0">
                <a:latin typeface="Corbel" panose="020B0503020204020204" pitchFamily="34" charset="0"/>
                <a:cs typeface="Verdana"/>
              </a:rPr>
              <a:t>Sample  from</a:t>
            </a:r>
            <a:r>
              <a:rPr lang="en-US" b="1" spc="-82" dirty="0">
                <a:latin typeface="Corbel" panose="020B0503020204020204" pitchFamily="34" charset="0"/>
                <a:cs typeface="Verdana"/>
              </a:rPr>
              <a:t> P</a:t>
            </a:r>
            <a:r>
              <a:rPr lang="en-US" spc="-82" dirty="0">
                <a:latin typeface="Corbel" panose="020B0503020204020204" pitchFamily="34" charset="0"/>
                <a:cs typeface="Verdana"/>
              </a:rPr>
              <a:t>(X | </a:t>
            </a:r>
            <a:r>
              <a:rPr lang="en-US" i="1" dirty="0">
                <a:solidFill>
                  <a:srgbClr val="C00000"/>
                </a:solidFill>
                <a:latin typeface="Corbel" panose="020B0503020204020204" pitchFamily="34" charset="0"/>
              </a:rPr>
              <a:t>“Johns Hopkins is located at the state of”</a:t>
            </a:r>
            <a:r>
              <a:rPr lang="en-US" spc="-149" dirty="0">
                <a:latin typeface="Corbel" panose="020B0503020204020204" pitchFamily="34" charset="0"/>
                <a:cs typeface="Verdana"/>
              </a:rPr>
              <a:t>)   →  </a:t>
            </a:r>
            <a:r>
              <a:rPr lang="en-US" dirty="0"/>
              <a:t>“Maryland”</a:t>
            </a:r>
          </a:p>
          <a:p>
            <a:pPr marL="939800" lvl="1" indent="-342900">
              <a:buFont typeface="+mj-lt"/>
              <a:buAutoNum type="arabicPeriod"/>
            </a:pPr>
            <a:r>
              <a:rPr lang="en-US" spc="-82" dirty="0">
                <a:latin typeface="Corbel" panose="020B0503020204020204" pitchFamily="34" charset="0"/>
                <a:cs typeface="Verdana"/>
              </a:rPr>
              <a:t>Sample  from</a:t>
            </a:r>
            <a:r>
              <a:rPr lang="en-US" b="1" spc="-82" dirty="0">
                <a:latin typeface="Corbel" panose="020B0503020204020204" pitchFamily="34" charset="0"/>
                <a:cs typeface="Verdana"/>
              </a:rPr>
              <a:t> P</a:t>
            </a:r>
            <a:r>
              <a:rPr lang="en-US" spc="-82" dirty="0">
                <a:latin typeface="Corbel" panose="020B0503020204020204" pitchFamily="34" charset="0"/>
                <a:cs typeface="Verdana"/>
              </a:rPr>
              <a:t>(X | </a:t>
            </a:r>
            <a:r>
              <a:rPr lang="en-US" i="1" dirty="0">
                <a:solidFill>
                  <a:srgbClr val="C00000"/>
                </a:solidFill>
                <a:latin typeface="Corbel" panose="020B0503020204020204" pitchFamily="34" charset="0"/>
              </a:rPr>
              <a:t>“Johns Hopkins is located at the state of Maryland”</a:t>
            </a:r>
            <a:r>
              <a:rPr lang="en-US" spc="-149" dirty="0">
                <a:latin typeface="Corbel" panose="020B0503020204020204" pitchFamily="34" charset="0"/>
                <a:cs typeface="Verdana"/>
              </a:rPr>
              <a:t>)   →  </a:t>
            </a:r>
            <a:r>
              <a:rPr lang="en-US" dirty="0"/>
              <a:t>“EOS”</a:t>
            </a:r>
          </a:p>
          <a:p>
            <a:pPr marL="939800" lvl="1" indent="-342900">
              <a:buFont typeface="+mj-lt"/>
              <a:buAutoNum type="arabicPeriod"/>
            </a:pPr>
            <a:endParaRPr lang="en-US" dirty="0"/>
          </a:p>
          <a:p>
            <a:pPr marL="139700" indent="0">
              <a:buNone/>
            </a:pPr>
            <a:endParaRPr lang="en-US" dirty="0"/>
          </a:p>
          <a:p>
            <a:pPr marL="939800" lvl="1" indent="-342900">
              <a:buFont typeface="+mj-lt"/>
              <a:buAutoNum type="arabicPeriod"/>
            </a:pPr>
            <a:endParaRPr lang="en-US" dirty="0"/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70116BD9-9846-68F2-31D5-E4D587801EF8}"/>
              </a:ext>
            </a:extLst>
          </p:cNvPr>
          <p:cNvSpPr/>
          <p:nvPr/>
        </p:nvSpPr>
        <p:spPr>
          <a:xfrm rot="16200000" flipH="1">
            <a:off x="7245296" y="621714"/>
            <a:ext cx="154158" cy="1688950"/>
          </a:xfrm>
          <a:prstGeom prst="leftBrace">
            <a:avLst>
              <a:gd name="adj1" fmla="val 146333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95E0AB3D-5684-E16E-1E59-57A082FFB21F}"/>
              </a:ext>
            </a:extLst>
          </p:cNvPr>
          <p:cNvSpPr/>
          <p:nvPr/>
        </p:nvSpPr>
        <p:spPr>
          <a:xfrm rot="16200000" flipH="1">
            <a:off x="6068834" y="1217181"/>
            <a:ext cx="154159" cy="475137"/>
          </a:xfrm>
          <a:prstGeom prst="leftBrace">
            <a:avLst>
              <a:gd name="adj1" fmla="val 146333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0E1B391-5188-A3DA-5B0C-B5BA16EC36FF}"/>
              </a:ext>
            </a:extLst>
          </p:cNvPr>
          <p:cNvSpPr/>
          <p:nvPr/>
        </p:nvSpPr>
        <p:spPr>
          <a:xfrm>
            <a:off x="6926638" y="1077169"/>
            <a:ext cx="7505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255ED3"/>
                </a:solidFill>
                <a:latin typeface="Corbel" panose="020B0503020204020204" pitchFamily="34" charset="0"/>
              </a:rPr>
              <a:t>context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104A785-82A3-277C-4024-4A8D58A40679}"/>
              </a:ext>
            </a:extLst>
          </p:cNvPr>
          <p:cNvSpPr/>
          <p:nvPr/>
        </p:nvSpPr>
        <p:spPr>
          <a:xfrm>
            <a:off x="5737913" y="1082832"/>
            <a:ext cx="123704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55ED3"/>
                </a:solidFill>
                <a:latin typeface="Corbel" panose="020B0503020204020204" pitchFamily="34" charset="0"/>
              </a:rPr>
              <a:t>next word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E06F19E3-F14C-C555-D219-CC3EFD27689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78823" y="1402788"/>
                <a:ext cx="3074083" cy="8693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800"/>
                  <a:buFont typeface="Corbel"/>
                  <a:buChar char="●"/>
                  <a:defRPr sz="1800" b="0" i="0" u="none" strike="noStrike" cap="none">
                    <a:solidFill>
                      <a:schemeClr val="dk2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1pPr>
                <a:lvl2pPr marL="914400" marR="0" lvl="1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Corbel"/>
                  <a:buChar char="○"/>
                  <a:defRPr sz="1400" b="0" i="0" u="none" strike="noStrike" cap="none">
                    <a:solidFill>
                      <a:schemeClr val="dk2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2pPr>
                <a:lvl3pPr marL="1371600" marR="0" lvl="2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Corbel"/>
                  <a:buChar char="■"/>
                  <a:defRPr sz="1400" b="0" i="0" u="none" strike="noStrike" cap="none">
                    <a:solidFill>
                      <a:schemeClr val="dk2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3pPr>
                <a:lvl4pPr marL="1828800" marR="0" lvl="3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Corbel"/>
                  <a:buChar char="●"/>
                  <a:defRPr sz="1400" b="0" i="0" u="none" strike="noStrike" cap="none">
                    <a:solidFill>
                      <a:schemeClr val="dk2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4pPr>
                <a:lvl5pPr marL="2286000" marR="0" lvl="4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Corbel"/>
                  <a:buChar char="○"/>
                  <a:defRPr sz="1400" b="0" i="0" u="none" strike="noStrike" cap="none">
                    <a:solidFill>
                      <a:schemeClr val="dk2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5pPr>
                <a:lvl6pPr marL="2743200" marR="0" lvl="5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Corbel"/>
                  <a:buChar char="■"/>
                  <a:defRPr sz="1400" b="0" i="0" u="none" strike="noStrike" cap="none">
                    <a:solidFill>
                      <a:schemeClr val="dk2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6pPr>
                <a:lvl7pPr marL="3200400" marR="0" lvl="6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Corbel"/>
                  <a:buChar char="●"/>
                  <a:defRPr sz="1400" b="0" i="0" u="none" strike="noStrike" cap="none">
                    <a:solidFill>
                      <a:schemeClr val="dk2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7pPr>
                <a:lvl8pPr marL="3657600" marR="0" lvl="7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Corbel"/>
                  <a:buChar char="○"/>
                  <a:defRPr sz="1400" b="0" i="0" u="none" strike="noStrike" cap="none">
                    <a:solidFill>
                      <a:schemeClr val="dk2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8pPr>
                <a:lvl9pPr marL="4114800" marR="0" lvl="8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Corbel"/>
                  <a:buChar char="■"/>
                  <a:defRPr sz="1400" b="0" i="0" u="none" strike="noStrike" cap="none">
                    <a:solidFill>
                      <a:schemeClr val="dk2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9pPr>
              </a:lstStyle>
              <a:p>
                <a:pPr marL="0" indent="0" algn="ctr">
                  <a:buFont typeface="Corbel"/>
                  <a:buNone/>
                </a:pPr>
                <a:r>
                  <a:rPr lang="en-US" sz="2800" dirty="0">
                    <a:solidFill>
                      <a:schemeClr val="tx1"/>
                    </a:solidFill>
                  </a:rPr>
                  <a:t>   </a:t>
                </a:r>
                <a:r>
                  <a:rPr lang="en-US" sz="2800" b="1" dirty="0">
                    <a:solidFill>
                      <a:schemeClr val="tx1"/>
                    </a:solidFill>
                  </a:rPr>
                  <a:t>P</a:t>
                </a:r>
                <a:r>
                  <a:rPr lang="en-US" sz="2800" dirty="0">
                    <a:solidFill>
                      <a:schemeClr val="tx1"/>
                    </a:solidFill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|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…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E06F19E3-F14C-C555-D219-CC3EFD2768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8823" y="1402788"/>
                <a:ext cx="3074083" cy="869387"/>
              </a:xfrm>
              <a:prstGeom prst="rect">
                <a:avLst/>
              </a:prstGeom>
              <a:blipFill>
                <a:blip r:embed="rId2"/>
                <a:stretch>
                  <a:fillRect r="-246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04392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F08DE-3F9E-73A0-29AF-8E025AE5C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Why Care About Language Modeling?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C84495-7F96-CCD5-6659-F18DC5A1DCA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/>
          </a:bodyPr>
          <a:lstStyle/>
          <a:p>
            <a:r>
              <a:rPr lang="en-US" dirty="0"/>
              <a:t>Language Modeling is a </a:t>
            </a:r>
            <a:r>
              <a:rPr lang="en-US" strike="sngStrike" dirty="0">
                <a:solidFill>
                  <a:srgbClr val="C00000"/>
                </a:solidFill>
              </a:rPr>
              <a:t>subcomponent</a:t>
            </a:r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superset</a:t>
            </a:r>
            <a:r>
              <a:rPr lang="en-US" dirty="0"/>
              <a:t> of many tasks: </a:t>
            </a:r>
          </a:p>
          <a:p>
            <a:pPr lvl="1"/>
            <a:r>
              <a:rPr lang="en-US" dirty="0"/>
              <a:t>Summarization </a:t>
            </a:r>
          </a:p>
          <a:p>
            <a:pPr lvl="1"/>
            <a:r>
              <a:rPr lang="en-US" dirty="0"/>
              <a:t>Machine translation </a:t>
            </a:r>
          </a:p>
          <a:p>
            <a:pPr lvl="1"/>
            <a:r>
              <a:rPr lang="en-US" dirty="0"/>
              <a:t>Spelling correction </a:t>
            </a:r>
          </a:p>
          <a:p>
            <a:pPr lvl="1"/>
            <a:r>
              <a:rPr lang="en-US" dirty="0"/>
              <a:t>Dialogue etc. </a:t>
            </a:r>
          </a:p>
          <a:p>
            <a:pPr lvl="1"/>
            <a:endParaRPr lang="en-US" dirty="0"/>
          </a:p>
          <a:p>
            <a:r>
              <a:rPr lang="en-US" dirty="0"/>
              <a:t>Language Modeling is an effective proxy for </a:t>
            </a:r>
            <a:r>
              <a:rPr lang="en-US" dirty="0">
                <a:solidFill>
                  <a:srgbClr val="C00000"/>
                </a:solidFill>
              </a:rPr>
              <a:t>language understanding</a:t>
            </a:r>
            <a:r>
              <a:rPr lang="en-US" dirty="0"/>
              <a:t>. 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Effective ability to predict forthcoming words </a:t>
            </a:r>
            <a:r>
              <a:rPr lang="en-US" dirty="0"/>
              <a:t>requires on </a:t>
            </a:r>
            <a:r>
              <a:rPr lang="en-US" dirty="0">
                <a:solidFill>
                  <a:srgbClr val="C00000"/>
                </a:solidFill>
              </a:rPr>
              <a:t>understanding of context/prefix.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75160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E6F92-D7C6-098E-F95B-67522B89F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You use Language Models every day!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4B4056-627A-8CF8-A710-BD40005F36E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3C6FD2FD-3D2A-957B-BC7B-5D2FF1F31B51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467836" y="1558925"/>
            <a:ext cx="3937000" cy="2921000"/>
          </a:xfrm>
          <a:prstGeom prst="rect">
            <a:avLst/>
          </a:prstGeom>
        </p:spPr>
      </p:pic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5061537-8846-96D2-7B66-DDBD9BF07C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223215"/>
            <a:ext cx="3682872" cy="3592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1428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65F6A-079F-52A1-D34D-B8F6E186C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You use Language Models every day!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3F3BDC-B0B6-D193-B914-A313AAAB311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4C91D58-1B0C-D8B3-8E5B-83C9966ECE66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 rotWithShape="1">
          <a:blip r:embed="rId2"/>
          <a:srcRect t="11558" b="4390"/>
          <a:stretch/>
        </p:blipFill>
        <p:spPr>
          <a:xfrm>
            <a:off x="1850067" y="1254125"/>
            <a:ext cx="5283200" cy="3802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4601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65F6A-079F-52A1-D34D-B8F6E186C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You use Language Models every day!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052A1C-367A-FA4E-C783-7E4CCF8B6FB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2" name="Picture 4" descr="ChatGPT taught me something powerful about human collaboration - The Boston  Globe">
            <a:extLst>
              <a:ext uri="{FF2B5EF4-FFF2-40B4-BE49-F238E27FC236}">
                <a16:creationId xmlns:a16="http://schemas.microsoft.com/office/drawing/2014/main" id="{72C22C91-E8A0-8E59-D125-967322E29C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9508" y="1067826"/>
            <a:ext cx="5784983" cy="3856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77106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98FC2-82B5-824E-ED47-2A829010C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It Can be Misused Too …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33871E-3086-1427-5138-856EB8E9EF2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114300" indent="0">
              <a:buNone/>
            </a:pPr>
            <a:endParaRPr lang="en-US" dirty="0"/>
          </a:p>
          <a:p>
            <a:r>
              <a:rPr lang="en-US" dirty="0"/>
              <a:t>A lot more about </a:t>
            </a:r>
            <a:br>
              <a:rPr lang="en-US" dirty="0"/>
            </a:br>
            <a:r>
              <a:rPr lang="en-US" dirty="0"/>
              <a:t>harms later in the class. </a:t>
            </a:r>
          </a:p>
        </p:txBody>
      </p:sp>
      <p:pic>
        <p:nvPicPr>
          <p:cNvPr id="4" name="object 3">
            <a:extLst>
              <a:ext uri="{FF2B5EF4-FFF2-40B4-BE49-F238E27FC236}">
                <a16:creationId xmlns:a16="http://schemas.microsoft.com/office/drawing/2014/main" id="{22DC43BB-E487-99F7-FF45-5217D37FCE54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93973" y="995097"/>
            <a:ext cx="4372244" cy="377078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5A2D867-7287-76CD-6B74-EBB11DA4EDB0}"/>
              </a:ext>
            </a:extLst>
          </p:cNvPr>
          <p:cNvSpPr txBox="1"/>
          <p:nvPr/>
        </p:nvSpPr>
        <p:spPr>
          <a:xfrm>
            <a:off x="4814045" y="4767222"/>
            <a:ext cx="398033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875">
              <a:spcBef>
                <a:spcPts val="74"/>
              </a:spcBef>
            </a:pPr>
            <a:r>
              <a:rPr lang="en-US" sz="1200" spc="-67" dirty="0">
                <a:solidFill>
                  <a:srgbClr val="5F5F5F"/>
                </a:solidFill>
                <a:uFill>
                  <a:solidFill>
                    <a:srgbClr val="5F5F5F"/>
                  </a:solidFill>
                </a:uFill>
                <a:latin typeface="Verdana"/>
                <a:cs typeface="Verdana"/>
              </a:rPr>
              <a:t>https://</a:t>
            </a:r>
            <a:r>
              <a:rPr lang="en-US" sz="1200" spc="-67" dirty="0" err="1">
                <a:solidFill>
                  <a:srgbClr val="5F5F5F"/>
                </a:solidFill>
                <a:uFill>
                  <a:solidFill>
                    <a:srgbClr val="5F5F5F"/>
                  </a:solidFill>
                </a:uFill>
                <a:latin typeface="Verdana"/>
                <a:cs typeface="Verdana"/>
              </a:rPr>
              <a:t>pdos.csail.mit.edu</a:t>
            </a:r>
            <a:r>
              <a:rPr lang="en-US" sz="1200" spc="-67" dirty="0">
                <a:solidFill>
                  <a:srgbClr val="5F5F5F"/>
                </a:solidFill>
                <a:uFill>
                  <a:solidFill>
                    <a:srgbClr val="5F5F5F"/>
                  </a:solidFill>
                </a:uFill>
                <a:latin typeface="Verdana"/>
                <a:cs typeface="Verdana"/>
              </a:rPr>
              <a:t>/archive/</a:t>
            </a:r>
            <a:r>
              <a:rPr lang="en-US" sz="1200" spc="-67" dirty="0" err="1">
                <a:solidFill>
                  <a:srgbClr val="5F5F5F"/>
                </a:solidFill>
                <a:uFill>
                  <a:solidFill>
                    <a:srgbClr val="5F5F5F"/>
                  </a:solidFill>
                </a:uFill>
                <a:latin typeface="Verdana"/>
                <a:cs typeface="Verdana"/>
              </a:rPr>
              <a:t>scigen</a:t>
            </a:r>
            <a:r>
              <a:rPr lang="en-US" sz="1200" spc="-67" dirty="0">
                <a:solidFill>
                  <a:srgbClr val="5F5F5F"/>
                </a:solidFill>
                <a:uFill>
                  <a:solidFill>
                    <a:srgbClr val="5F5F5F"/>
                  </a:solidFill>
                </a:uFill>
                <a:latin typeface="Verdana"/>
                <a:cs typeface="Verdana"/>
              </a:rPr>
              <a:t>/</a:t>
            </a:r>
            <a:endParaRPr lang="en-US" sz="1200" dirty="0">
              <a:latin typeface="Verdana"/>
              <a:cs typeface="Verdan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B967C6F-7773-CE3F-5503-7A391CBD6741}"/>
              </a:ext>
            </a:extLst>
          </p:cNvPr>
          <p:cNvSpPr txBox="1"/>
          <p:nvPr/>
        </p:nvSpPr>
        <p:spPr>
          <a:xfrm>
            <a:off x="484093" y="2059768"/>
            <a:ext cx="2949388" cy="1055608"/>
          </a:xfrm>
          <a:prstGeom prst="wedgeRoundRectCallout">
            <a:avLst>
              <a:gd name="adj1" fmla="val 63959"/>
              <a:gd name="adj2" fmla="val -24729"/>
              <a:gd name="adj3" fmla="val 16667"/>
            </a:avLst>
          </a:prstGeom>
          <a:solidFill>
            <a:schemeClr val="bg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R="7550" indent="17463" algn="ctr">
              <a:spcBef>
                <a:spcPts val="238"/>
              </a:spcBef>
            </a:pPr>
            <a:r>
              <a:rPr lang="en-US" sz="2800" dirty="0">
                <a:latin typeface="Corbel" panose="020B0503020204020204" pitchFamily="34" charset="0"/>
              </a:rPr>
              <a:t>Is this a real science article?</a:t>
            </a:r>
          </a:p>
        </p:txBody>
      </p:sp>
    </p:spTree>
    <p:extLst>
      <p:ext uri="{BB962C8B-B14F-4D97-AF65-F5344CB8AC3E}">
        <p14:creationId xmlns:p14="http://schemas.microsoft.com/office/powerpoint/2010/main" val="33907363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6107EF-1DC6-429A-E18C-3C0CDFD9D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6C120A-F227-93C8-8BB5-31AF28F386E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sz="1800" b="1" dirty="0"/>
              <a:t>Language modeling:</a:t>
            </a:r>
            <a:r>
              <a:rPr lang="en-US" sz="1800" dirty="0"/>
              <a:t> building probabilistic distribution over language. </a:t>
            </a:r>
          </a:p>
          <a:p>
            <a:pPr marL="0" indent="0">
              <a:buNone/>
            </a:pPr>
            <a:br>
              <a:rPr lang="en-US" sz="1800" dirty="0"/>
            </a:br>
            <a:endParaRPr lang="en-US" sz="1800" dirty="0"/>
          </a:p>
          <a:p>
            <a:r>
              <a:rPr lang="en-US" sz="1800" dirty="0"/>
              <a:t>An accurate distribution of language enables us to solve many important tasks that involve language communication. </a:t>
            </a:r>
            <a:br>
              <a:rPr lang="en-US" sz="1800" dirty="0"/>
            </a:br>
            <a:endParaRPr lang="en-US" sz="1800" dirty="0"/>
          </a:p>
          <a:p>
            <a:endParaRPr lang="en-US" sz="1800" dirty="0"/>
          </a:p>
          <a:p>
            <a:r>
              <a:rPr lang="en-US" sz="1800" b="1" dirty="0"/>
              <a:t>The remaining question</a:t>
            </a:r>
            <a:r>
              <a:rPr lang="en-US" sz="1800" dirty="0"/>
              <a:t>: how do you actually estimate this distribution? </a:t>
            </a:r>
          </a:p>
        </p:txBody>
      </p:sp>
    </p:spTree>
    <p:extLst>
      <p:ext uri="{BB962C8B-B14F-4D97-AF65-F5344CB8AC3E}">
        <p14:creationId xmlns:p14="http://schemas.microsoft.com/office/powerpoint/2010/main" val="36265944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D669BE6-2E2D-4008-F497-05C495D769A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algn="ctr"/>
            <a:r>
              <a:rPr lang="en-US" sz="5400" dirty="0"/>
              <a:t>Language Modeling </a:t>
            </a:r>
            <a:br>
              <a:rPr lang="en-US" sz="5400" dirty="0"/>
            </a:br>
            <a:r>
              <a:rPr lang="en-US" sz="5400" dirty="0"/>
              <a:t>with Counting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790100-8DA0-5A6A-F61E-A9CAFB136E0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>
            <a:normAutofit fontScale="25000" lnSpcReduction="2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483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A1EB2-ED8F-7E23-B5A2-6CE8E6498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“Is Typesetting Mandatory?”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D1636A-3C4A-73AC-81F5-F7D8C472A31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84511" y="1390650"/>
            <a:ext cx="3739254" cy="3077573"/>
          </a:xfrm>
        </p:spPr>
        <p:txBody>
          <a:bodyPr/>
          <a:lstStyle/>
          <a:p>
            <a:r>
              <a:rPr lang="en-US" dirty="0"/>
              <a:t>No, but …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But </a:t>
            </a:r>
            <a:r>
              <a:rPr lang="en-US" b="1" dirty="0"/>
              <a:t>10x strongly</a:t>
            </a:r>
            <a:r>
              <a:rPr lang="en-US" dirty="0"/>
              <a:t> recommended. </a:t>
            </a:r>
          </a:p>
          <a:p>
            <a:r>
              <a:rPr lang="en-US" dirty="0"/>
              <a:t>It is a must-have skill if you’re considering going to any research field.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11" name="Content Placeholder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ED95116B-145A-295F-3F34-EEEDFE398D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2750" y="1218004"/>
            <a:ext cx="5051381" cy="27553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54348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AD284-B2F8-D0BF-E0F0-3F666AB4D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General  Language Modeling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14C37FA-9087-1DDA-E91F-83B893700DB1}"/>
                  </a:ext>
                </a:extLst>
              </p:cNvPr>
              <p:cNvSpPr>
                <a:spLocks noGrp="1"/>
              </p:cNvSpPr>
              <p:nvPr>
                <p:ph type="body" sz="quarter" idx="16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Assign a probability to every sequence: </a:t>
                </a:r>
              </a:p>
              <a:p>
                <a:pPr lvl="1"/>
                <a:r>
                  <a:rPr lang="en-US" b="1" dirty="0"/>
                  <a:t>Finite </a:t>
                </a:r>
                <a:r>
                  <a:rPr lang="en-US" dirty="0"/>
                  <a:t>vocabulary </a:t>
                </a:r>
                <a:r>
                  <a:rPr lang="en-US" dirty="0">
                    <a:solidFill>
                      <a:srgbClr val="202122"/>
                    </a:solidFill>
                    <a:effectLst/>
                    <a:latin typeface="Corbel" panose="020B0503020204020204" pitchFamily="34" charset="0"/>
                  </a:rPr>
                  <a:t> 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202122"/>
                        </a:solidFill>
                        <a:effectLst/>
                        <a:latin typeface="Cambria Math" panose="02040503050406030204" pitchFamily="18" charset="0"/>
                      </a:rPr>
                      <m:t>Σ</m:t>
                    </m:r>
                    <m:r>
                      <a:rPr lang="en-US" b="0" i="0" smtClean="0">
                        <a:solidFill>
                          <a:srgbClr val="202122"/>
                        </a:solidFill>
                        <a:effectLst/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rgbClr val="202122"/>
                        </a:solidFill>
                        <a:effectLst/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0" smtClean="0">
                        <a:solidFill>
                          <a:srgbClr val="202122"/>
                        </a:solidFill>
                        <a:effectLst/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0" smtClean="0">
                        <a:solidFill>
                          <a:srgbClr val="202122"/>
                        </a:solidFill>
                        <a:effectLst/>
                        <a:latin typeface="Cambria Math" panose="02040503050406030204" pitchFamily="18" charset="0"/>
                      </a:rPr>
                      <m:t>, …,</m:t>
                    </m:r>
                    <m:r>
                      <a:rPr lang="en-US" b="0" i="1" smtClean="0">
                        <a:solidFill>
                          <a:srgbClr val="202122"/>
                        </a:solidFill>
                        <a:effectLst/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0" smtClean="0">
                        <a:solidFill>
                          <a:srgbClr val="202122"/>
                        </a:solidFill>
                        <a:effectLst/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/>
              </a:p>
              <a:p>
                <a:pPr lvl="1"/>
                <a:r>
                  <a:rPr lang="en-US" b="1" dirty="0"/>
                  <a:t>Infinite</a:t>
                </a:r>
                <a:r>
                  <a:rPr lang="en-US" dirty="0"/>
                  <a:t> set of sequences in this language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p>
                        <m:r>
                          <a:rPr lang="en-US" b="0" i="0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0" smtClean="0">
                        <a:solidFill>
                          <a:srgbClr val="202122"/>
                        </a:solidFill>
                        <a:effectLst/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rgbClr val="202122"/>
                        </a:solidFill>
                        <a:effectLst/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20212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202122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202122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0" smtClean="0">
                        <a:solidFill>
                          <a:srgbClr val="202122"/>
                        </a:solidFill>
                        <a:effectLst/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202122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202122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202122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solidFill>
                          <a:srgbClr val="202122"/>
                        </a:solidFill>
                        <a:effectLst/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solidFill>
                              <a:srgbClr val="20212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20212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202122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202122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20212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202122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202122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20212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rgbClr val="202122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solidFill>
                          <a:srgbClr val="202122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solidFill>
                              <a:srgbClr val="20212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i="1" smtClean="0">
                                <a:solidFill>
                                  <a:srgbClr val="20212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20212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202122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202122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rgbClr val="202122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202122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solidFill>
                                  <a:srgbClr val="20212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202122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202122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20212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202122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solidFill>
                          <a:srgbClr val="202122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0" smtClean="0">
                        <a:solidFill>
                          <a:srgbClr val="202122"/>
                        </a:solidFill>
                        <a:effectLst/>
                        <a:latin typeface="Cambria Math" panose="02040503050406030204" pitchFamily="18" charset="0"/>
                      </a:rPr>
                      <m:t>…}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Note, this statement does not specify the vocabulary (the atomic unit). </a:t>
                </a:r>
              </a:p>
              <a:p>
                <a:pPr lvl="1"/>
                <a:r>
                  <a:rPr lang="en-US" dirty="0"/>
                  <a:t>Example units: words, characters, bytes, etc. </a:t>
                </a:r>
                <a:br>
                  <a:rPr lang="en-US" dirty="0"/>
                </a:br>
                <a:endParaRPr lang="en-US" dirty="0"/>
              </a:p>
              <a:p>
                <a:r>
                  <a:rPr lang="en-US" dirty="0"/>
                  <a:t>How do we 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𝐿𝑀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d>
                    <m:r>
                      <a:rPr lang="en-US" b="0" i="1" smtClean="0">
                        <a:solidFill>
                          <a:srgbClr val="202122"/>
                        </a:solidFill>
                        <a:effectLst/>
                        <a:latin typeface="Cambria Math" panose="02040503050406030204" pitchFamily="18" charset="0"/>
                      </a:rPr>
                      <m:t>,     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  <m:t>∀</m:t>
                        </m:r>
                        <m:r>
                          <a:rPr lang="en-US" b="0" i="1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b="0" i="1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p>
                        <m:r>
                          <a:rPr lang="en-US" b="0" i="0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?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14C37FA-9087-1DDA-E91F-83B893700DB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6"/>
              </p:nvPr>
            </p:nvSpPr>
            <p:spPr>
              <a:blipFill>
                <a:blip r:embed="rId2"/>
                <a:stretch>
                  <a:fillRect l="-314" t="-24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55EC1F1E-13DE-78BA-4F6D-5D54BC9059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776" b="11038"/>
          <a:stretch/>
        </p:blipFill>
        <p:spPr>
          <a:xfrm>
            <a:off x="3274827" y="2330836"/>
            <a:ext cx="2084597" cy="887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937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699C2C-8B79-51A5-0BD3-2AEDBF9769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A0AF0B-20A4-990B-7A72-36BBBEBF91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LMs as a Marginal Distribution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1B1F1F-B4D1-378E-D262-051BD5D22F8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/>
          </a:bodyPr>
          <a:lstStyle/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Now the question is, how to estimate this distribution.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Left Brace 3">
            <a:extLst>
              <a:ext uri="{FF2B5EF4-FFF2-40B4-BE49-F238E27FC236}">
                <a16:creationId xmlns:a16="http://schemas.microsoft.com/office/drawing/2014/main" id="{5EB5242A-C57E-73B7-503E-F2E02FAA7234}"/>
              </a:ext>
            </a:extLst>
          </p:cNvPr>
          <p:cNvSpPr/>
          <p:nvPr/>
        </p:nvSpPr>
        <p:spPr>
          <a:xfrm rot="16200000" flipH="1">
            <a:off x="4929187" y="718043"/>
            <a:ext cx="172977" cy="2492347"/>
          </a:xfrm>
          <a:prstGeom prst="leftBrace">
            <a:avLst>
              <a:gd name="adj1" fmla="val 146333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54ECFD8E-4A57-EE82-B152-5337CE66AB35}"/>
              </a:ext>
            </a:extLst>
          </p:cNvPr>
          <p:cNvSpPr/>
          <p:nvPr/>
        </p:nvSpPr>
        <p:spPr>
          <a:xfrm rot="16200000" flipH="1">
            <a:off x="2597351" y="1726649"/>
            <a:ext cx="154159" cy="475137"/>
          </a:xfrm>
          <a:prstGeom prst="leftBrace">
            <a:avLst>
              <a:gd name="adj1" fmla="val 146333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952F151-6DAD-9365-B476-18C5BAAF4C77}"/>
              </a:ext>
            </a:extLst>
          </p:cNvPr>
          <p:cNvSpPr/>
          <p:nvPr/>
        </p:nvSpPr>
        <p:spPr>
          <a:xfrm>
            <a:off x="4640413" y="1556379"/>
            <a:ext cx="7505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255ED3"/>
                </a:solidFill>
                <a:latin typeface="Corbel" panose="020B0503020204020204" pitchFamily="34" charset="0"/>
              </a:rPr>
              <a:t>context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53E6F35-DEE9-F720-7001-27C8658FC483}"/>
              </a:ext>
            </a:extLst>
          </p:cNvPr>
          <p:cNvSpPr/>
          <p:nvPr/>
        </p:nvSpPr>
        <p:spPr>
          <a:xfrm>
            <a:off x="2394020" y="1422179"/>
            <a:ext cx="56618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255ED3"/>
                </a:solidFill>
                <a:latin typeface="Corbel" panose="020B0503020204020204" pitchFamily="34" charset="0"/>
              </a:rPr>
              <a:t>next </a:t>
            </a:r>
            <a:br>
              <a:rPr lang="en-US" dirty="0">
                <a:solidFill>
                  <a:srgbClr val="255ED3"/>
                </a:solidFill>
                <a:latin typeface="Corbel" panose="020B0503020204020204" pitchFamily="34" charset="0"/>
              </a:rPr>
            </a:br>
            <a:r>
              <a:rPr lang="en-US" dirty="0">
                <a:solidFill>
                  <a:srgbClr val="255ED3"/>
                </a:solidFill>
                <a:latin typeface="Corbel" panose="020B0503020204020204" pitchFamily="34" charset="0"/>
              </a:rPr>
              <a:t>word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1430B014-C673-06BF-8602-52658A0214A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80920" y="2109778"/>
                <a:ext cx="8388944" cy="840010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ClrTx/>
                  <a:buFont typeface="Arial" panose="020B0604020202020204" pitchFamily="34" charset="0"/>
                  <a:buNone/>
                </a:pPr>
                <a:r>
                  <a:rPr lang="en-US" sz="5400" dirty="0"/>
                  <a:t>   </a:t>
                </a:r>
                <a:r>
                  <a:rPr lang="en-US" sz="5400" b="1" dirty="0"/>
                  <a:t>P</a:t>
                </a:r>
                <a:r>
                  <a:rPr lang="en-US" sz="54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5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540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540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5400" dirty="0"/>
                  <a:t>|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5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540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540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5400" i="1" smtClean="0">
                        <a:latin typeface="Cambria Math" panose="02040503050406030204" pitchFamily="18" charset="0"/>
                      </a:rPr>
                      <m:t>,…</m:t>
                    </m:r>
                  </m:oMath>
                </a14:m>
                <a:r>
                  <a:rPr lang="en-US" sz="54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5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5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540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540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sz="5400" dirty="0"/>
                  <a:t>)</a:t>
                </a:r>
              </a:p>
            </p:txBody>
          </p:sp>
        </mc:Choice>
        <mc:Fallback xmlns="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1430B014-C673-06BF-8602-52658A0214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80920" y="2109778"/>
                <a:ext cx="8388944" cy="840010"/>
              </a:xfrm>
              <a:prstGeom prst="rect">
                <a:avLst/>
              </a:prstGeom>
              <a:blipFill>
                <a:blip r:embed="rId2"/>
                <a:stretch>
                  <a:fillRect t="-31343" b="-402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036725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3507EB-BE8E-6E79-723D-726A761EED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7C9DD54-67E3-DC8D-FF5E-BF8FBFB51F0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0458" y="514559"/>
                <a:ext cx="8388944" cy="840010"/>
              </a:xfrm>
            </p:spPr>
            <p:txBody>
              <a:bodyPr>
                <a:normAutofit fontScale="77500" lnSpcReduction="20000"/>
              </a:bodyPr>
              <a:lstStyle/>
              <a:p>
                <a:pPr marL="0" indent="0" algn="ctr">
                  <a:buNone/>
                </a:pPr>
                <a:r>
                  <a:rPr lang="en-US" sz="5400" dirty="0"/>
                  <a:t>   </a:t>
                </a:r>
                <a:r>
                  <a:rPr lang="en-US" sz="5400" b="1" dirty="0"/>
                  <a:t>P</a:t>
                </a:r>
                <a:r>
                  <a:rPr lang="en-US" sz="54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5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5400" dirty="0"/>
                  <a:t>|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5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5400" b="0" i="1" smtClean="0">
                        <a:latin typeface="Cambria Math" panose="02040503050406030204" pitchFamily="18" charset="0"/>
                      </a:rPr>
                      <m:t>,…</m:t>
                    </m:r>
                  </m:oMath>
                </a14:m>
                <a:r>
                  <a:rPr lang="en-US" sz="54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5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5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sz="5400" dirty="0"/>
                  <a:t>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7C9DD54-67E3-DC8D-FF5E-BF8FBFB51F0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58" y="514559"/>
                <a:ext cx="8388944" cy="840010"/>
              </a:xfrm>
              <a:blipFill>
                <a:blip r:embed="rId3"/>
                <a:stretch>
                  <a:fillRect t="-10448" b="-208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TextBox 41">
            <a:extLst>
              <a:ext uri="{FF2B5EF4-FFF2-40B4-BE49-F238E27FC236}">
                <a16:creationId xmlns:a16="http://schemas.microsoft.com/office/drawing/2014/main" id="{005B9BDE-5CD5-2372-4EF4-515F04027DAE}"/>
              </a:ext>
            </a:extLst>
          </p:cNvPr>
          <p:cNvSpPr txBox="1"/>
          <p:nvPr/>
        </p:nvSpPr>
        <p:spPr>
          <a:xfrm>
            <a:off x="431168" y="1522761"/>
            <a:ext cx="803617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Corbel" panose="020B0503020204020204" pitchFamily="34" charset="0"/>
              </a:rPr>
              <a:t>How do we estimate these probabilities?  </a:t>
            </a:r>
          </a:p>
          <a:p>
            <a:r>
              <a:rPr lang="en-US" sz="1800" dirty="0">
                <a:solidFill>
                  <a:srgbClr val="C00000"/>
                </a:solidFill>
                <a:latin typeface="Corbel" panose="020B0503020204020204" pitchFamily="34" charset="0"/>
              </a:rPr>
              <a:t>Let’s just count! </a:t>
            </a:r>
          </a:p>
          <a:p>
            <a:endParaRPr lang="en-US" sz="1800" dirty="0">
              <a:latin typeface="Corbel" panose="020B0503020204020204" pitchFamily="34" charset="0"/>
            </a:endParaRPr>
          </a:p>
          <a:p>
            <a:endParaRPr lang="en-US" sz="180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2699810-7EA6-6D12-8DAE-4C1E224FFB1C}"/>
                  </a:ext>
                </a:extLst>
              </p:cNvPr>
              <p:cNvSpPr txBox="1"/>
              <p:nvPr/>
            </p:nvSpPr>
            <p:spPr>
              <a:xfrm>
                <a:off x="263739" y="2191708"/>
                <a:ext cx="8616521" cy="7799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 algn="ctr">
                  <a:buClrTx/>
                  <a:buNone/>
                </a:pPr>
                <a:r>
                  <a:rPr lang="en-US" sz="2800" dirty="0">
                    <a:latin typeface="Corbel" panose="020B0503020204020204" pitchFamily="34" charset="0"/>
                  </a:rPr>
                  <a:t>P(mat | the cat sat on the) </a:t>
                </a:r>
                <a14:m>
                  <m:oMath xmlns:m="http://schemas.openxmlformats.org/officeDocument/2006/math">
                    <m:r>
                      <a:rPr lang="en-US" sz="2800"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sz="2800" dirty="0">
                    <a:latin typeface="Corbel" panose="020B0503020204020204" pitchFamily="34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2800" dirty="0" smtClean="0">
                            <a:latin typeface="Cambria Math" panose="02040503050406030204" pitchFamily="18" charset="0"/>
                          </a:rPr>
                          <m:t>count</m:t>
                        </m:r>
                        <m:r>
                          <a:rPr lang="en-US" sz="2800" dirty="0" smtClean="0">
                            <a:latin typeface="Cambria Math" panose="02040503050406030204" pitchFamily="18" charset="0"/>
                          </a:rPr>
                          <m:t>(“</m:t>
                        </m:r>
                        <m:r>
                          <m:rPr>
                            <m:sty m:val="p"/>
                          </m:rPr>
                          <a:rPr lang="en-US" sz="2800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the</m:t>
                        </m:r>
                        <m:r>
                          <a:rPr lang="en-US" sz="2800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800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cat</m:t>
                        </m:r>
                        <m:r>
                          <a:rPr lang="en-US" sz="2800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800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sat</m:t>
                        </m:r>
                        <m:r>
                          <a:rPr lang="en-US" sz="2800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800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on</m:t>
                        </m:r>
                        <m:r>
                          <a:rPr lang="en-US" sz="2800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800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the</m:t>
                        </m:r>
                        <m:r>
                          <a:rPr lang="en-US" sz="2800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800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mat</m:t>
                        </m:r>
                        <m:r>
                          <a:rPr lang="en-US" sz="2800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”)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2800" dirty="0">
                            <a:latin typeface="Cambria Math" panose="02040503050406030204" pitchFamily="18" charset="0"/>
                          </a:rPr>
                          <m:t>count</m:t>
                        </m:r>
                        <m:r>
                          <a:rPr lang="en-US" sz="2800" dirty="0">
                            <a:latin typeface="Cambria Math" panose="02040503050406030204" pitchFamily="18" charset="0"/>
                          </a:rPr>
                          <m:t>(“</m:t>
                        </m:r>
                        <m:r>
                          <m:rPr>
                            <m:sty m:val="p"/>
                          </m:rPr>
                          <a:rPr lang="en-US" sz="2800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the</m:t>
                        </m:r>
                        <m:r>
                          <a:rPr lang="en-US" sz="2800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800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cat</m:t>
                        </m:r>
                        <m:r>
                          <a:rPr lang="en-US" sz="2800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800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sat</m:t>
                        </m:r>
                        <m:r>
                          <a:rPr lang="en-US" sz="2800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800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on</m:t>
                        </m:r>
                        <m:r>
                          <a:rPr lang="en-US" sz="2800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800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the</m:t>
                        </m:r>
                        <m:r>
                          <a:rPr lang="en-US" sz="2800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”</m:t>
                        </m:r>
                        <m:r>
                          <a:rPr lang="en-US" sz="2800" dirty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sz="28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2699810-7EA6-6D12-8DAE-4C1E224FFB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739" y="2191708"/>
                <a:ext cx="8616521" cy="779957"/>
              </a:xfrm>
              <a:prstGeom prst="rect">
                <a:avLst/>
              </a:prstGeom>
              <a:blipFill>
                <a:blip r:embed="rId4"/>
                <a:stretch>
                  <a:fillRect b="-112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20EE40C-FAC1-5230-9CE4-43C75382D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B4E53-BCCB-BE4E-A28A-722B6992CCD5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8895A9F-5E52-B235-3EDC-A35F9DC7B481}"/>
              </a:ext>
            </a:extLst>
          </p:cNvPr>
          <p:cNvSpPr txBox="1"/>
          <p:nvPr/>
        </p:nvSpPr>
        <p:spPr>
          <a:xfrm>
            <a:off x="501706" y="3231989"/>
            <a:ext cx="3843715" cy="1021556"/>
          </a:xfrm>
          <a:prstGeom prst="wedgeRoundRectCallout">
            <a:avLst>
              <a:gd name="adj1" fmla="val 52976"/>
              <a:gd name="adj2" fmla="val -94845"/>
              <a:gd name="adj3" fmla="val 16667"/>
            </a:avLst>
          </a:prstGeom>
          <a:solidFill>
            <a:srgbClr val="ECEEFD"/>
          </a:solidFill>
          <a:ln w="127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1800" dirty="0">
                <a:latin typeface="Corbel" panose="020B0503020204020204" pitchFamily="34" charset="0"/>
              </a:rPr>
              <a:t>Count how often </a:t>
            </a:r>
            <a:br>
              <a:rPr lang="en-US" sz="1800" dirty="0">
                <a:latin typeface="Corbel" panose="020B0503020204020204" pitchFamily="34" charset="0"/>
              </a:rPr>
            </a:br>
            <a:r>
              <a:rPr lang="en-US" sz="1800" dirty="0">
                <a:solidFill>
                  <a:srgbClr val="C00000"/>
                </a:solidFill>
                <a:latin typeface="Corbel" panose="020B0503020204020204" pitchFamily="34" charset="0"/>
              </a:rPr>
              <a:t>”the cat sat on the mat” </a:t>
            </a:r>
            <a:br>
              <a:rPr lang="en-US" sz="1800" dirty="0">
                <a:solidFill>
                  <a:srgbClr val="C00000"/>
                </a:solidFill>
                <a:latin typeface="Corbel" panose="020B0503020204020204" pitchFamily="34" charset="0"/>
              </a:rPr>
            </a:br>
            <a:r>
              <a:rPr lang="en-US" sz="1800" dirty="0">
                <a:latin typeface="Corbel" panose="020B0503020204020204" pitchFamily="34" charset="0"/>
              </a:rPr>
              <a:t>has appeared in the world (internet)!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F13309-99F2-87D8-D2FB-4B87E897B70B}"/>
              </a:ext>
            </a:extLst>
          </p:cNvPr>
          <p:cNvSpPr txBox="1"/>
          <p:nvPr/>
        </p:nvSpPr>
        <p:spPr>
          <a:xfrm>
            <a:off x="4798580" y="3203499"/>
            <a:ext cx="4081679" cy="1021556"/>
          </a:xfrm>
          <a:prstGeom prst="wedgeRoundRectCallout">
            <a:avLst>
              <a:gd name="adj1" fmla="val 19843"/>
              <a:gd name="adj2" fmla="val -68705"/>
              <a:gd name="adj3" fmla="val 16667"/>
            </a:avLst>
          </a:prstGeom>
          <a:solidFill>
            <a:srgbClr val="ECEEFD"/>
          </a:solidFill>
          <a:ln w="127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1800" dirty="0">
                <a:latin typeface="Corbel" panose="020B0503020204020204" pitchFamily="34" charset="0"/>
              </a:rPr>
              <a:t>Divide that by, the count of </a:t>
            </a:r>
            <a:br>
              <a:rPr lang="en-US" sz="1800" dirty="0">
                <a:latin typeface="Corbel" panose="020B0503020204020204" pitchFamily="34" charset="0"/>
              </a:rPr>
            </a:br>
            <a:r>
              <a:rPr lang="en-US" sz="1800" dirty="0">
                <a:solidFill>
                  <a:srgbClr val="0070C0"/>
                </a:solidFill>
                <a:latin typeface="Corbel" panose="020B0503020204020204" pitchFamily="34" charset="0"/>
              </a:rPr>
              <a:t>”the cat sat on the” </a:t>
            </a:r>
            <a:br>
              <a:rPr lang="en-US" sz="1800" dirty="0">
                <a:latin typeface="Corbel" panose="020B0503020204020204" pitchFamily="34" charset="0"/>
              </a:rPr>
            </a:br>
            <a:r>
              <a:rPr lang="en-US" sz="1800" dirty="0">
                <a:latin typeface="Corbel" panose="020B0503020204020204" pitchFamily="34" charset="0"/>
              </a:rPr>
              <a:t>in the world (internet)! </a:t>
            </a:r>
          </a:p>
        </p:txBody>
      </p:sp>
    </p:spTree>
    <p:extLst>
      <p:ext uri="{BB962C8B-B14F-4D97-AF65-F5344CB8AC3E}">
        <p14:creationId xmlns:p14="http://schemas.microsoft.com/office/powerpoint/2010/main" val="25813569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" grpId="0" animBg="1"/>
      <p:bldP spid="5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11FDAB-D6D2-2456-F626-25E621A0085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0458" y="514559"/>
                <a:ext cx="8388944" cy="840010"/>
              </a:xfrm>
            </p:spPr>
            <p:txBody>
              <a:bodyPr>
                <a:normAutofit fontScale="77500" lnSpcReduction="20000"/>
              </a:bodyPr>
              <a:lstStyle/>
              <a:p>
                <a:pPr marL="0" indent="0" algn="ctr">
                  <a:buNone/>
                </a:pPr>
                <a:r>
                  <a:rPr lang="en-US" sz="5400" dirty="0"/>
                  <a:t>   </a:t>
                </a:r>
                <a:r>
                  <a:rPr lang="en-US" sz="5400" b="1" dirty="0"/>
                  <a:t>P</a:t>
                </a:r>
                <a:r>
                  <a:rPr lang="en-US" sz="54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5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5400" dirty="0"/>
                  <a:t>|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5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5400" b="0" i="1" smtClean="0">
                        <a:latin typeface="Cambria Math" panose="02040503050406030204" pitchFamily="18" charset="0"/>
                      </a:rPr>
                      <m:t>,…</m:t>
                    </m:r>
                  </m:oMath>
                </a14:m>
                <a:r>
                  <a:rPr lang="en-US" sz="54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5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5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sz="5400" dirty="0"/>
                  <a:t>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11FDAB-D6D2-2456-F626-25E621A0085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58" y="514559"/>
                <a:ext cx="8388944" cy="840010"/>
              </a:xfrm>
              <a:blipFill>
                <a:blip r:embed="rId3"/>
                <a:stretch>
                  <a:fillRect t="-10448" b="-208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TextBox 41">
            <a:extLst>
              <a:ext uri="{FF2B5EF4-FFF2-40B4-BE49-F238E27FC236}">
                <a16:creationId xmlns:a16="http://schemas.microsoft.com/office/drawing/2014/main" id="{1E7E38FB-6636-DFC8-C6CE-BB78DF9F5935}"/>
              </a:ext>
            </a:extLst>
          </p:cNvPr>
          <p:cNvSpPr txBox="1"/>
          <p:nvPr/>
        </p:nvSpPr>
        <p:spPr>
          <a:xfrm>
            <a:off x="431168" y="1522761"/>
            <a:ext cx="803617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Corbel" panose="020B0503020204020204" pitchFamily="34" charset="0"/>
              </a:rPr>
              <a:t>How do we estimate these probabilities?  </a:t>
            </a:r>
          </a:p>
          <a:p>
            <a:r>
              <a:rPr lang="en-US" sz="1800" dirty="0">
                <a:solidFill>
                  <a:srgbClr val="C00000"/>
                </a:solidFill>
                <a:latin typeface="Corbel" panose="020B0503020204020204" pitchFamily="34" charset="0"/>
              </a:rPr>
              <a:t>Let’s just count! </a:t>
            </a:r>
          </a:p>
          <a:p>
            <a:endParaRPr lang="en-US" sz="1800" dirty="0">
              <a:latin typeface="Corbel" panose="020B0503020204020204" pitchFamily="34" charset="0"/>
            </a:endParaRPr>
          </a:p>
          <a:p>
            <a:endParaRPr lang="en-US" sz="1800" dirty="0">
              <a:latin typeface="Corbel" panose="020B0503020204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31ACD82-24CB-674F-BEB0-C406B2574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B4E53-BCCB-BE4E-A28A-722B6992CCD5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8" name="Picture 7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6D35BCA3-DD5C-6384-33EF-9E279E0A943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8632"/>
          <a:stretch/>
        </p:blipFill>
        <p:spPr>
          <a:xfrm>
            <a:off x="1058356" y="3162347"/>
            <a:ext cx="6781800" cy="177650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0A3505E-9AAD-C7E7-32A5-140CFE31EA8D}"/>
                  </a:ext>
                </a:extLst>
              </p:cNvPr>
              <p:cNvSpPr txBox="1"/>
              <p:nvPr/>
            </p:nvSpPr>
            <p:spPr>
              <a:xfrm>
                <a:off x="263739" y="2191708"/>
                <a:ext cx="8616521" cy="7799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 algn="ctr">
                  <a:buClrTx/>
                  <a:buNone/>
                </a:pPr>
                <a:r>
                  <a:rPr lang="en-US" sz="2800" dirty="0">
                    <a:latin typeface="Corbel" panose="020B0503020204020204" pitchFamily="34" charset="0"/>
                  </a:rPr>
                  <a:t>P(mat | the cat sat on the) </a:t>
                </a:r>
                <a14:m>
                  <m:oMath xmlns:m="http://schemas.openxmlformats.org/officeDocument/2006/math">
                    <m:r>
                      <a:rPr lang="en-US" sz="2800"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sz="2800" dirty="0">
                    <a:latin typeface="Corbel" panose="020B0503020204020204" pitchFamily="34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2800" dirty="0" smtClean="0">
                            <a:latin typeface="Cambria Math" panose="02040503050406030204" pitchFamily="18" charset="0"/>
                          </a:rPr>
                          <m:t>count</m:t>
                        </m:r>
                        <m:r>
                          <a:rPr lang="en-US" sz="2800" dirty="0" smtClean="0">
                            <a:latin typeface="Cambria Math" panose="02040503050406030204" pitchFamily="18" charset="0"/>
                          </a:rPr>
                          <m:t>(“</m:t>
                        </m:r>
                        <m:r>
                          <m:rPr>
                            <m:sty m:val="p"/>
                          </m:rPr>
                          <a:rPr lang="en-US" sz="2800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the</m:t>
                        </m:r>
                        <m:r>
                          <a:rPr lang="en-US" sz="2800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800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cat</m:t>
                        </m:r>
                        <m:r>
                          <a:rPr lang="en-US" sz="2800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800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sat</m:t>
                        </m:r>
                        <m:r>
                          <a:rPr lang="en-US" sz="2800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800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on</m:t>
                        </m:r>
                        <m:r>
                          <a:rPr lang="en-US" sz="2800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800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the</m:t>
                        </m:r>
                        <m:r>
                          <a:rPr lang="en-US" sz="2800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800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mat</m:t>
                        </m:r>
                        <m:r>
                          <a:rPr lang="en-US" sz="2800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”)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2800" dirty="0">
                            <a:latin typeface="Cambria Math" panose="02040503050406030204" pitchFamily="18" charset="0"/>
                          </a:rPr>
                          <m:t>count</m:t>
                        </m:r>
                        <m:r>
                          <a:rPr lang="en-US" sz="2800" dirty="0">
                            <a:latin typeface="Cambria Math" panose="02040503050406030204" pitchFamily="18" charset="0"/>
                          </a:rPr>
                          <m:t>(“</m:t>
                        </m:r>
                        <m:r>
                          <m:rPr>
                            <m:sty m:val="p"/>
                          </m:rPr>
                          <a:rPr lang="en-US" sz="2800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the</m:t>
                        </m:r>
                        <m:r>
                          <a:rPr lang="en-US" sz="2800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800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cat</m:t>
                        </m:r>
                        <m:r>
                          <a:rPr lang="en-US" sz="2800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800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sat</m:t>
                        </m:r>
                        <m:r>
                          <a:rPr lang="en-US" sz="2800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800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on</m:t>
                        </m:r>
                        <m:r>
                          <a:rPr lang="en-US" sz="2800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800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the</m:t>
                        </m:r>
                        <m:r>
                          <a:rPr lang="en-US" sz="2800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”</m:t>
                        </m:r>
                        <m:r>
                          <a:rPr lang="en-US" sz="2800" dirty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sz="28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0A3505E-9AAD-C7E7-32A5-140CFE31EA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739" y="2191708"/>
                <a:ext cx="8616521" cy="779957"/>
              </a:xfrm>
              <a:prstGeom prst="rect">
                <a:avLst/>
              </a:prstGeom>
              <a:blipFill>
                <a:blip r:embed="rId5"/>
                <a:stretch>
                  <a:fillRect b="-112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801493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11FDAB-D6D2-2456-F626-25E621A0085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0458" y="514559"/>
                <a:ext cx="8388944" cy="840010"/>
              </a:xfrm>
            </p:spPr>
            <p:txBody>
              <a:bodyPr>
                <a:normAutofit fontScale="77500" lnSpcReduction="20000"/>
              </a:bodyPr>
              <a:lstStyle/>
              <a:p>
                <a:pPr marL="0" indent="0" algn="ctr">
                  <a:buNone/>
                </a:pPr>
                <a:r>
                  <a:rPr lang="en-US" sz="5400" dirty="0"/>
                  <a:t>   </a:t>
                </a:r>
                <a:r>
                  <a:rPr lang="en-US" sz="5400" b="1" dirty="0"/>
                  <a:t>P</a:t>
                </a:r>
                <a:r>
                  <a:rPr lang="en-US" sz="54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5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5400" dirty="0"/>
                  <a:t>|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5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5400" b="0" i="1" smtClean="0">
                        <a:latin typeface="Cambria Math" panose="02040503050406030204" pitchFamily="18" charset="0"/>
                      </a:rPr>
                      <m:t>,…</m:t>
                    </m:r>
                  </m:oMath>
                </a14:m>
                <a:r>
                  <a:rPr lang="en-US" sz="54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5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5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sz="5400" dirty="0"/>
                  <a:t>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11FDAB-D6D2-2456-F626-25E621A0085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58" y="514559"/>
                <a:ext cx="8388944" cy="840010"/>
              </a:xfrm>
              <a:blipFill>
                <a:blip r:embed="rId3"/>
                <a:stretch>
                  <a:fillRect t="-10448" b="-208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TextBox 41">
            <a:extLst>
              <a:ext uri="{FF2B5EF4-FFF2-40B4-BE49-F238E27FC236}">
                <a16:creationId xmlns:a16="http://schemas.microsoft.com/office/drawing/2014/main" id="{1E7E38FB-6636-DFC8-C6CE-BB78DF9F5935}"/>
              </a:ext>
            </a:extLst>
          </p:cNvPr>
          <p:cNvSpPr txBox="1"/>
          <p:nvPr/>
        </p:nvSpPr>
        <p:spPr>
          <a:xfrm>
            <a:off x="431168" y="1522761"/>
            <a:ext cx="803617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Corbel" panose="020B0503020204020204" pitchFamily="34" charset="0"/>
              </a:rPr>
              <a:t>How do we estimate these probabilities?  </a:t>
            </a:r>
          </a:p>
          <a:p>
            <a:r>
              <a:rPr lang="en-US" sz="1800" dirty="0">
                <a:solidFill>
                  <a:srgbClr val="C00000"/>
                </a:solidFill>
                <a:latin typeface="Corbel" panose="020B0503020204020204" pitchFamily="34" charset="0"/>
              </a:rPr>
              <a:t>Let’s just count! </a:t>
            </a:r>
          </a:p>
          <a:p>
            <a:endParaRPr lang="en-US" sz="1800" dirty="0">
              <a:latin typeface="Corbel" panose="020B0503020204020204" pitchFamily="34" charset="0"/>
            </a:endParaRPr>
          </a:p>
          <a:p>
            <a:endParaRPr lang="en-US" sz="1800" dirty="0">
              <a:latin typeface="Corbel" panose="020B0503020204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31ACD82-24CB-674F-BEB0-C406B2574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B4E53-BCCB-BE4E-A28A-722B6992CCD5}" type="slidenum">
              <a:rPr lang="en-US" smtClean="0"/>
              <a:pPr/>
              <a:t>34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object 6">
                <a:extLst>
                  <a:ext uri="{FF2B5EF4-FFF2-40B4-BE49-F238E27FC236}">
                    <a16:creationId xmlns:a16="http://schemas.microsoft.com/office/drawing/2014/main" id="{C38D16B3-2231-3A39-0235-F4A0E68652D4}"/>
                  </a:ext>
                </a:extLst>
              </p:cNvPr>
              <p:cNvSpPr txBox="1"/>
              <p:nvPr/>
            </p:nvSpPr>
            <p:spPr>
              <a:xfrm>
                <a:off x="1454557" y="3413589"/>
                <a:ext cx="6253172" cy="1511952"/>
              </a:xfrm>
              <a:prstGeom prst="rect">
                <a:avLst/>
              </a:prstGeom>
              <a:ln w="28575">
                <a:solidFill>
                  <a:srgbClr val="C00000"/>
                </a:solidFill>
              </a:ln>
            </p:spPr>
            <p:txBody>
              <a:bodyPr vert="horz" wrap="square" lIns="0" tIns="34290" rIns="0" bIns="0" rtlCol="0">
                <a:spAutoFit/>
              </a:bodyPr>
              <a:lstStyle/>
              <a:p>
                <a:pPr algn="ctr">
                  <a:spcBef>
                    <a:spcPts val="270"/>
                  </a:spcBef>
                </a:pPr>
                <a:r>
                  <a:rPr lang="en-US" sz="2000" u="sng" spc="-10" dirty="0">
                    <a:uFill>
                      <a:solidFill>
                        <a:srgbClr val="000000"/>
                      </a:solidFill>
                    </a:uFill>
                    <a:latin typeface="Corbel" panose="020B0503020204020204" pitchFamily="34" charset="0"/>
                    <a:cs typeface="Calibri"/>
                  </a:rPr>
                  <a:t>Challenge</a:t>
                </a:r>
                <a:r>
                  <a:rPr sz="2000" u="sng" spc="-10" dirty="0">
                    <a:uFill>
                      <a:solidFill>
                        <a:srgbClr val="000000"/>
                      </a:solidFill>
                    </a:uFill>
                    <a:latin typeface="Corbel" panose="020B0503020204020204" pitchFamily="34" charset="0"/>
                    <a:cs typeface="Calibri"/>
                  </a:rPr>
                  <a:t>:</a:t>
                </a:r>
                <a:r>
                  <a:rPr sz="2000" spc="-10" dirty="0">
                    <a:latin typeface="Corbel" panose="020B0503020204020204" pitchFamily="34" charset="0"/>
                    <a:cs typeface="Calibri"/>
                  </a:rPr>
                  <a:t> </a:t>
                </a:r>
                <a:r>
                  <a:rPr sz="2000" spc="-5" dirty="0">
                    <a:latin typeface="Corbel" panose="020B0503020204020204" pitchFamily="34" charset="0"/>
                    <a:cs typeface="Calibri"/>
                  </a:rPr>
                  <a:t>Increasing </a:t>
                </a:r>
                <a14:m>
                  <m:oMath xmlns:m="http://schemas.openxmlformats.org/officeDocument/2006/math">
                    <m:r>
                      <a:rPr lang="en-US" sz="200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sz="2000" spc="-15" dirty="0">
                    <a:latin typeface="Corbel" panose="020B0503020204020204" pitchFamily="34" charset="0"/>
                    <a:cs typeface="Calibri"/>
                  </a:rPr>
                  <a:t> makes</a:t>
                </a:r>
                <a:r>
                  <a:rPr sz="2000" dirty="0">
                    <a:latin typeface="Corbel" panose="020B0503020204020204" pitchFamily="34" charset="0"/>
                    <a:cs typeface="Calibri"/>
                  </a:rPr>
                  <a:t> </a:t>
                </a:r>
                <a:r>
                  <a:rPr sz="2000" spc="-5" dirty="0">
                    <a:solidFill>
                      <a:srgbClr val="C00000"/>
                    </a:solidFill>
                    <a:latin typeface="Corbel" panose="020B0503020204020204" pitchFamily="34" charset="0"/>
                    <a:cs typeface="Calibri"/>
                  </a:rPr>
                  <a:t>sparsity</a:t>
                </a:r>
                <a:r>
                  <a:rPr sz="2000" spc="-10" dirty="0">
                    <a:solidFill>
                      <a:srgbClr val="C00000"/>
                    </a:solidFill>
                    <a:latin typeface="Corbel" panose="020B0503020204020204" pitchFamily="34" charset="0"/>
                    <a:cs typeface="Calibri"/>
                  </a:rPr>
                  <a:t> problems</a:t>
                </a:r>
                <a:r>
                  <a:rPr sz="2000" dirty="0">
                    <a:solidFill>
                      <a:srgbClr val="C00000"/>
                    </a:solidFill>
                    <a:latin typeface="Corbel" panose="020B0503020204020204" pitchFamily="34" charset="0"/>
                    <a:cs typeface="Calibri"/>
                  </a:rPr>
                  <a:t> </a:t>
                </a:r>
                <a:r>
                  <a:rPr sz="2000" spc="-5" dirty="0">
                    <a:latin typeface="Corbel" panose="020B0503020204020204" pitchFamily="34" charset="0"/>
                    <a:cs typeface="Calibri"/>
                  </a:rPr>
                  <a:t>worse.</a:t>
                </a:r>
                <a:endParaRPr sz="2000" dirty="0">
                  <a:latin typeface="Corbel" panose="020B0503020204020204" pitchFamily="34" charset="0"/>
                  <a:cs typeface="Calibri"/>
                </a:endParaRPr>
              </a:p>
              <a:p>
                <a:pPr algn="ctr"/>
                <a:r>
                  <a:rPr sz="2000" spc="-30" dirty="0">
                    <a:latin typeface="Corbel" panose="020B0503020204020204" pitchFamily="34" charset="0"/>
                    <a:cs typeface="Calibri"/>
                  </a:rPr>
                  <a:t>Typically,</a:t>
                </a:r>
                <a:r>
                  <a:rPr sz="2000" spc="-15" dirty="0">
                    <a:latin typeface="Corbel" panose="020B0503020204020204" pitchFamily="34" charset="0"/>
                    <a:cs typeface="Calibri"/>
                  </a:rPr>
                  <a:t> we</a:t>
                </a:r>
                <a:r>
                  <a:rPr sz="2000" spc="-5" dirty="0">
                    <a:latin typeface="Corbel" panose="020B0503020204020204" pitchFamily="34" charset="0"/>
                    <a:cs typeface="Calibri"/>
                  </a:rPr>
                  <a:t> can’t </a:t>
                </a:r>
                <a:r>
                  <a:rPr sz="2000" spc="-15" dirty="0">
                    <a:latin typeface="Corbel" panose="020B0503020204020204" pitchFamily="34" charset="0"/>
                    <a:cs typeface="Calibri"/>
                  </a:rPr>
                  <a:t>have</a:t>
                </a:r>
                <a:r>
                  <a:rPr sz="2000" spc="-5" dirty="0">
                    <a:latin typeface="Corbel" panose="020B0503020204020204" pitchFamily="34" charset="0"/>
                    <a:cs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sz="2000" spc="-15" dirty="0">
                    <a:latin typeface="Corbel" panose="020B0503020204020204" pitchFamily="34" charset="0"/>
                    <a:cs typeface="Calibri"/>
                  </a:rPr>
                  <a:t> </a:t>
                </a:r>
                <a:r>
                  <a:rPr sz="2000" spc="-5" dirty="0">
                    <a:latin typeface="Corbel" panose="020B0503020204020204" pitchFamily="34" charset="0"/>
                    <a:cs typeface="Calibri"/>
                  </a:rPr>
                  <a:t>bigger </a:t>
                </a:r>
                <a:r>
                  <a:rPr sz="2000" dirty="0">
                    <a:latin typeface="Corbel" panose="020B0503020204020204" pitchFamily="34" charset="0"/>
                    <a:cs typeface="Calibri"/>
                  </a:rPr>
                  <a:t>than</a:t>
                </a:r>
                <a:r>
                  <a:rPr sz="2000" spc="-15" dirty="0">
                    <a:latin typeface="Corbel" panose="020B0503020204020204" pitchFamily="34" charset="0"/>
                    <a:cs typeface="Calibri"/>
                  </a:rPr>
                  <a:t> </a:t>
                </a:r>
                <a:r>
                  <a:rPr sz="2000" spc="-5" dirty="0">
                    <a:latin typeface="Corbel" panose="020B0503020204020204" pitchFamily="34" charset="0"/>
                    <a:cs typeface="Calibri"/>
                  </a:rPr>
                  <a:t>5.</a:t>
                </a:r>
                <a:endParaRPr lang="en-US" sz="2000" spc="-5" dirty="0">
                  <a:latin typeface="Corbel" panose="020B0503020204020204" pitchFamily="34" charset="0"/>
                  <a:cs typeface="Calibri"/>
                </a:endParaRPr>
              </a:p>
              <a:p>
                <a:pPr algn="ctr"/>
                <a:endParaRPr lang="en-US" sz="2000" spc="-5" dirty="0">
                  <a:latin typeface="Corbel" panose="020B0503020204020204" pitchFamily="34" charset="0"/>
                  <a:cs typeface="Calibri"/>
                </a:endParaRPr>
              </a:p>
              <a:p>
                <a:pPr algn="ctr"/>
                <a:r>
                  <a:rPr lang="en-US" sz="1800" spc="-5" dirty="0">
                    <a:latin typeface="Corbel" panose="020B0503020204020204" pitchFamily="34" charset="0"/>
                    <a:cs typeface="Calibri"/>
                  </a:rPr>
                  <a:t>Some partial solutions (e.g., smoothing and backoffs) </a:t>
                </a:r>
                <a:br>
                  <a:rPr lang="en-US" sz="1800" spc="-5" dirty="0">
                    <a:latin typeface="Corbel" panose="020B0503020204020204" pitchFamily="34" charset="0"/>
                    <a:cs typeface="Calibri"/>
                  </a:rPr>
                </a:br>
                <a:r>
                  <a:rPr lang="en-US" sz="1800" spc="-5" dirty="0">
                    <a:latin typeface="Corbel" panose="020B0503020204020204" pitchFamily="34" charset="0"/>
                    <a:cs typeface="Calibri"/>
                  </a:rPr>
                  <a:t>though still an open problem. </a:t>
                </a:r>
                <a:endParaRPr sz="1800" dirty="0">
                  <a:latin typeface="Corbel" panose="020B0503020204020204" pitchFamily="34" charset="0"/>
                  <a:cs typeface="Calibri"/>
                </a:endParaRPr>
              </a:p>
            </p:txBody>
          </p:sp>
        </mc:Choice>
        <mc:Fallback xmlns="">
          <p:sp>
            <p:nvSpPr>
              <p:cNvPr id="4" name="object 6">
                <a:extLst>
                  <a:ext uri="{FF2B5EF4-FFF2-40B4-BE49-F238E27FC236}">
                    <a16:creationId xmlns:a16="http://schemas.microsoft.com/office/drawing/2014/main" id="{C38D16B3-2231-3A39-0235-F4A0E68652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4557" y="3413589"/>
                <a:ext cx="6253172" cy="1511952"/>
              </a:xfrm>
              <a:prstGeom prst="rect">
                <a:avLst/>
              </a:prstGeom>
              <a:blipFill>
                <a:blip r:embed="rId4"/>
                <a:stretch>
                  <a:fillRect t="-1626" b="-6504"/>
                </a:stretch>
              </a:blipFill>
              <a:ln w="28575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2F0B944-FD77-E917-FF17-3FDAA1C9F8A4}"/>
                  </a:ext>
                </a:extLst>
              </p:cNvPr>
              <p:cNvSpPr txBox="1"/>
              <p:nvPr/>
            </p:nvSpPr>
            <p:spPr>
              <a:xfrm>
                <a:off x="263739" y="2191708"/>
                <a:ext cx="8616521" cy="7799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 algn="ctr">
                  <a:buClrTx/>
                  <a:buNone/>
                </a:pPr>
                <a:r>
                  <a:rPr lang="en-US" sz="2800" dirty="0">
                    <a:latin typeface="Corbel" panose="020B0503020204020204" pitchFamily="34" charset="0"/>
                  </a:rPr>
                  <a:t>P(mat | the cat sat on the) </a:t>
                </a:r>
                <a14:m>
                  <m:oMath xmlns:m="http://schemas.openxmlformats.org/officeDocument/2006/math">
                    <m:r>
                      <a:rPr lang="en-US" sz="2800"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sz="2800" dirty="0">
                    <a:latin typeface="Corbel" panose="020B0503020204020204" pitchFamily="34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2800" dirty="0" smtClean="0">
                            <a:latin typeface="Cambria Math" panose="02040503050406030204" pitchFamily="18" charset="0"/>
                          </a:rPr>
                          <m:t>count</m:t>
                        </m:r>
                        <m:r>
                          <a:rPr lang="en-US" sz="2800" dirty="0" smtClean="0">
                            <a:latin typeface="Cambria Math" panose="02040503050406030204" pitchFamily="18" charset="0"/>
                          </a:rPr>
                          <m:t>(“</m:t>
                        </m:r>
                        <m:r>
                          <m:rPr>
                            <m:sty m:val="p"/>
                          </m:rPr>
                          <a:rPr lang="en-US" sz="2800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the</m:t>
                        </m:r>
                        <m:r>
                          <a:rPr lang="en-US" sz="2800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800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cat</m:t>
                        </m:r>
                        <m:r>
                          <a:rPr lang="en-US" sz="2800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800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sat</m:t>
                        </m:r>
                        <m:r>
                          <a:rPr lang="en-US" sz="2800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800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on</m:t>
                        </m:r>
                        <m:r>
                          <a:rPr lang="en-US" sz="2800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800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the</m:t>
                        </m:r>
                        <m:r>
                          <a:rPr lang="en-US" sz="2800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800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mat</m:t>
                        </m:r>
                        <m:r>
                          <a:rPr lang="en-US" sz="2800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”)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2800" dirty="0">
                            <a:latin typeface="Cambria Math" panose="02040503050406030204" pitchFamily="18" charset="0"/>
                          </a:rPr>
                          <m:t>count</m:t>
                        </m:r>
                        <m:r>
                          <a:rPr lang="en-US" sz="2800" dirty="0">
                            <a:latin typeface="Cambria Math" panose="02040503050406030204" pitchFamily="18" charset="0"/>
                          </a:rPr>
                          <m:t>(“</m:t>
                        </m:r>
                        <m:r>
                          <m:rPr>
                            <m:sty m:val="p"/>
                          </m:rPr>
                          <a:rPr lang="en-US" sz="2800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the</m:t>
                        </m:r>
                        <m:r>
                          <a:rPr lang="en-US" sz="2800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800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cat</m:t>
                        </m:r>
                        <m:r>
                          <a:rPr lang="en-US" sz="2800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800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sat</m:t>
                        </m:r>
                        <m:r>
                          <a:rPr lang="en-US" sz="2800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800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on</m:t>
                        </m:r>
                        <m:r>
                          <a:rPr lang="en-US" sz="2800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800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the</m:t>
                        </m:r>
                        <m:r>
                          <a:rPr lang="en-US" sz="2800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”</m:t>
                        </m:r>
                        <m:r>
                          <a:rPr lang="en-US" sz="2800" dirty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sz="28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2F0B944-FD77-E917-FF17-3FDAA1C9F8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739" y="2191708"/>
                <a:ext cx="8616521" cy="779957"/>
              </a:xfrm>
              <a:prstGeom prst="rect">
                <a:avLst/>
              </a:prstGeom>
              <a:blipFill>
                <a:blip r:embed="rId5"/>
                <a:stretch>
                  <a:fillRect b="-112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25777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300;p49">
            <a:extLst>
              <a:ext uri="{FF2B5EF4-FFF2-40B4-BE49-F238E27FC236}">
                <a16:creationId xmlns:a16="http://schemas.microsoft.com/office/drawing/2014/main" id="{6ACC79DB-8473-B4AF-495A-AD26890BCE59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r="4442" b="69110"/>
          <a:stretch/>
        </p:blipFill>
        <p:spPr>
          <a:xfrm>
            <a:off x="3751376" y="1941858"/>
            <a:ext cx="4334655" cy="175827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C57DD97-C415-FE6B-1263-93A092CE8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" dirty="0"/>
              <a:t>Language Models: A History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7ED41F-9151-D68B-5794-1D62459C4B3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Shannon (1950): The redundancy and predictability (entropy) of English. </a:t>
            </a:r>
          </a:p>
        </p:txBody>
      </p:sp>
      <p:pic>
        <p:nvPicPr>
          <p:cNvPr id="5" name="Google Shape;294;p48">
            <a:extLst>
              <a:ext uri="{FF2B5EF4-FFF2-40B4-BE49-F238E27FC236}">
                <a16:creationId xmlns:a16="http://schemas.microsoft.com/office/drawing/2014/main" id="{7B16C6D9-D7BB-4012-FC48-81BCD14EFEF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2045" y="2061175"/>
            <a:ext cx="2289631" cy="2396756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C52D3DF-A613-C0F2-D2FC-ED0B32999721}"/>
              </a:ext>
            </a:extLst>
          </p:cNvPr>
          <p:cNvSpPr txBox="1"/>
          <p:nvPr/>
        </p:nvSpPr>
        <p:spPr>
          <a:xfrm>
            <a:off x="1906825" y="4860017"/>
            <a:ext cx="533035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latin typeface="Corbel" panose="020B0503020204020204" pitchFamily="34" charset="0"/>
              </a:rPr>
              <a:t>[</a:t>
            </a:r>
            <a:r>
              <a:rPr lang="en-US" sz="1000" dirty="0">
                <a:latin typeface="Corbel" panose="020B0503020204020204" pitchFamily="34" charset="0"/>
                <a:hlinkClick r:id="rId4"/>
              </a:rPr>
              <a:t>Prediction and Entropy of Printed English, </a:t>
            </a:r>
            <a:r>
              <a:rPr lang="en-US" sz="1000" dirty="0" err="1">
                <a:latin typeface="Corbel" panose="020B0503020204020204" pitchFamily="34" charset="0"/>
                <a:hlinkClick r:id="rId4"/>
              </a:rPr>
              <a:t>Shanon</a:t>
            </a:r>
            <a:r>
              <a:rPr lang="en-US" sz="1000" dirty="0">
                <a:latin typeface="Corbel" panose="020B0503020204020204" pitchFamily="34" charset="0"/>
                <a:hlinkClick r:id="rId4"/>
              </a:rPr>
              <a:t> 1950</a:t>
            </a:r>
            <a:r>
              <a:rPr lang="en-US" sz="1000" dirty="0">
                <a:latin typeface="Corbel" panose="020B0503020204020204" pitchFamily="34" charset="0"/>
              </a:rPr>
              <a:t>] </a:t>
            </a:r>
          </a:p>
        </p:txBody>
      </p:sp>
    </p:spTree>
    <p:extLst>
      <p:ext uri="{BB962C8B-B14F-4D97-AF65-F5344CB8AC3E}">
        <p14:creationId xmlns:p14="http://schemas.microsoft.com/office/powerpoint/2010/main" val="3211147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11FDAB-D6D2-2456-F626-25E621A0085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0458" y="514559"/>
                <a:ext cx="8388944" cy="840010"/>
              </a:xfrm>
            </p:spPr>
            <p:txBody>
              <a:bodyPr>
                <a:normAutofit fontScale="77500" lnSpcReduction="20000"/>
              </a:bodyPr>
              <a:lstStyle/>
              <a:p>
                <a:pPr marL="0" indent="0" algn="ctr">
                  <a:buNone/>
                </a:pPr>
                <a:r>
                  <a:rPr lang="en-US" sz="5400" dirty="0"/>
                  <a:t>   </a:t>
                </a:r>
                <a:r>
                  <a:rPr lang="en-US" sz="5400" b="1" dirty="0"/>
                  <a:t>P</a:t>
                </a:r>
                <a:r>
                  <a:rPr lang="en-US" sz="54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5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5400" dirty="0"/>
                  <a:t>|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5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5400" b="0" i="1" smtClean="0">
                        <a:latin typeface="Cambria Math" panose="02040503050406030204" pitchFamily="18" charset="0"/>
                      </a:rPr>
                      <m:t>,…</m:t>
                    </m:r>
                  </m:oMath>
                </a14:m>
                <a:r>
                  <a:rPr lang="en-US" sz="54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5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5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sz="5400" dirty="0"/>
                  <a:t>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11FDAB-D6D2-2456-F626-25E621A0085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58" y="514559"/>
                <a:ext cx="8388944" cy="840010"/>
              </a:xfrm>
              <a:blipFill>
                <a:blip r:embed="rId3"/>
                <a:stretch>
                  <a:fillRect t="-10448" b="-208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Google Shape;294;p48">
            <a:extLst>
              <a:ext uri="{FF2B5EF4-FFF2-40B4-BE49-F238E27FC236}">
                <a16:creationId xmlns:a16="http://schemas.microsoft.com/office/drawing/2014/main" id="{A828CDDB-4583-1F88-D50B-00F096D63A28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4">
            <a:alphaModFix/>
          </a:blip>
          <a:srcRect l="4596" t="4985" r="4627" b="6120"/>
          <a:stretch/>
        </p:blipFill>
        <p:spPr>
          <a:xfrm>
            <a:off x="-64008" y="0"/>
            <a:ext cx="1201229" cy="1231369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1E7E38FB-6636-DFC8-C6CE-BB78DF9F5935}"/>
              </a:ext>
            </a:extLst>
          </p:cNvPr>
          <p:cNvSpPr txBox="1"/>
          <p:nvPr/>
        </p:nvSpPr>
        <p:spPr>
          <a:xfrm>
            <a:off x="431168" y="1522761"/>
            <a:ext cx="8036176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Corbel" panose="020B0503020204020204" pitchFamily="34" charset="0"/>
              </a:rPr>
              <a:t>Shannon (1950) built an approximate language model with word co-occurrences. </a:t>
            </a:r>
          </a:p>
          <a:p>
            <a:endParaRPr lang="en-US" sz="2000" dirty="0">
              <a:solidFill>
                <a:srgbClr val="C00000"/>
              </a:solidFill>
              <a:latin typeface="Corbel" panose="020B0503020204020204" pitchFamily="34" charset="0"/>
            </a:endParaRPr>
          </a:p>
          <a:p>
            <a:r>
              <a:rPr lang="en-US" sz="2000" dirty="0">
                <a:solidFill>
                  <a:srgbClr val="C00000"/>
                </a:solidFill>
                <a:latin typeface="Corbel" panose="020B0503020204020204" pitchFamily="34" charset="0"/>
              </a:rPr>
              <a:t>Markov assumptions:</a:t>
            </a:r>
            <a:r>
              <a:rPr lang="en-US" sz="2000" dirty="0">
                <a:solidFill>
                  <a:schemeClr val="tx1"/>
                </a:solidFill>
                <a:latin typeface="Corbel" panose="020B0503020204020204" pitchFamily="34" charset="0"/>
              </a:rPr>
              <a:t> every node in a Bayesian network is </a:t>
            </a:r>
            <a:r>
              <a:rPr lang="en-US" sz="2000" dirty="0">
                <a:solidFill>
                  <a:srgbClr val="C00000"/>
                </a:solidFill>
                <a:latin typeface="Corbel" panose="020B0503020204020204" pitchFamily="34" charset="0"/>
              </a:rPr>
              <a:t>conditionally independent </a:t>
            </a:r>
            <a:r>
              <a:rPr lang="en-US" sz="2000" dirty="0">
                <a:solidFill>
                  <a:schemeClr val="tx1"/>
                </a:solidFill>
                <a:latin typeface="Corbel" panose="020B0503020204020204" pitchFamily="34" charset="0"/>
              </a:rPr>
              <a:t>of its non-descendants, </a:t>
            </a:r>
            <a:r>
              <a:rPr lang="en-US" sz="2000" dirty="0">
                <a:solidFill>
                  <a:srgbClr val="C00000"/>
                </a:solidFill>
                <a:latin typeface="Corbel" panose="020B0503020204020204" pitchFamily="34" charset="0"/>
              </a:rPr>
              <a:t>given its parents</a:t>
            </a:r>
            <a:r>
              <a:rPr lang="en-US" sz="2000" dirty="0">
                <a:solidFill>
                  <a:schemeClr val="tx1"/>
                </a:solidFill>
                <a:latin typeface="Corbel" panose="020B0503020204020204" pitchFamily="34" charset="0"/>
              </a:rPr>
              <a:t>.</a:t>
            </a:r>
            <a:r>
              <a:rPr lang="en-US" sz="2000" dirty="0">
                <a:solidFill>
                  <a:srgbClr val="C00000"/>
                </a:solidFill>
                <a:latin typeface="Corbel" panose="020B0503020204020204" pitchFamily="34" charset="0"/>
              </a:rPr>
              <a:t> </a:t>
            </a:r>
            <a:endParaRPr lang="en-US" sz="2000" dirty="0">
              <a:latin typeface="Corbel" panose="020B0503020204020204" pitchFamily="34" charset="0"/>
            </a:endParaRPr>
          </a:p>
          <a:p>
            <a:br>
              <a:rPr lang="en-US" sz="2000" dirty="0">
                <a:latin typeface="Corbel" panose="020B0503020204020204" pitchFamily="34" charset="0"/>
              </a:rPr>
            </a:br>
            <a:r>
              <a:rPr lang="en-US" sz="2000" dirty="0">
                <a:solidFill>
                  <a:srgbClr val="C00000"/>
                </a:solidFill>
                <a:latin typeface="Corbel" panose="020B0503020204020204" pitchFamily="34" charset="0"/>
              </a:rPr>
              <a:t>1</a:t>
            </a:r>
            <a:r>
              <a:rPr lang="en-US" sz="2000" baseline="30000" dirty="0">
                <a:solidFill>
                  <a:srgbClr val="C00000"/>
                </a:solidFill>
                <a:latin typeface="Corbel" panose="020B0503020204020204" pitchFamily="34" charset="0"/>
              </a:rPr>
              <a:t>st</a:t>
            </a:r>
            <a:r>
              <a:rPr lang="en-US" sz="2000" dirty="0">
                <a:solidFill>
                  <a:srgbClr val="C00000"/>
                </a:solidFill>
                <a:latin typeface="Corbel" panose="020B0503020204020204" pitchFamily="34" charset="0"/>
              </a:rPr>
              <a:t> </a:t>
            </a:r>
            <a:r>
              <a:rPr lang="en-US" sz="2000" dirty="0">
                <a:latin typeface="Corbel" panose="020B0503020204020204" pitchFamily="34" charset="0"/>
              </a:rPr>
              <a:t>order approximation: </a:t>
            </a:r>
          </a:p>
          <a:p>
            <a:endParaRPr lang="en-US" sz="200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Content Placeholder 2">
                <a:extLst>
                  <a:ext uri="{FF2B5EF4-FFF2-40B4-BE49-F238E27FC236}">
                    <a16:creationId xmlns:a16="http://schemas.microsoft.com/office/drawing/2014/main" id="{9C278097-B444-E69D-EA09-F0A07461BC2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14568" y="4044639"/>
                <a:ext cx="6400800" cy="40171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ClrTx/>
                  <a:buNone/>
                </a:pPr>
                <a:r>
                  <a:rPr lang="en-US" dirty="0">
                    <a:latin typeface="Corbel" panose="020B0503020204020204" pitchFamily="34" charset="0"/>
                  </a:rPr>
                  <a:t>   </a:t>
                </a:r>
                <a:r>
                  <a:rPr lang="en-US" b="1" dirty="0">
                    <a:latin typeface="Corbel" panose="020B0503020204020204" pitchFamily="34" charset="0"/>
                  </a:rPr>
                  <a:t>P</a:t>
                </a:r>
                <a:r>
                  <a:rPr lang="en-US" dirty="0">
                    <a:latin typeface="Corbel" panose="020B0503020204020204" pitchFamily="34" charset="0"/>
                  </a:rPr>
                  <a:t>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mat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latin typeface="Corbel" panose="020B0503020204020204" pitchFamily="34" charset="0"/>
                  </a:rPr>
                  <a:t>| the cat sat on the)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>
                    <a:latin typeface="Corbel" panose="020B0503020204020204" pitchFamily="34" charset="0"/>
                  </a:rPr>
                  <a:t>  </a:t>
                </a:r>
                <a:r>
                  <a:rPr lang="en-US" b="1" dirty="0">
                    <a:latin typeface="Corbel" panose="020B0503020204020204" pitchFamily="34" charset="0"/>
                  </a:rPr>
                  <a:t>P</a:t>
                </a:r>
                <a:r>
                  <a:rPr lang="en-US" dirty="0">
                    <a:latin typeface="Corbel" panose="020B0503020204020204" pitchFamily="34" charset="0"/>
                  </a:rPr>
                  <a:t>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mat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latin typeface="Corbel" panose="020B0503020204020204" pitchFamily="34" charset="0"/>
                  </a:rPr>
                  <a:t>| the)   </a:t>
                </a:r>
              </a:p>
            </p:txBody>
          </p:sp>
        </mc:Choice>
        <mc:Fallback xmlns="">
          <p:sp>
            <p:nvSpPr>
              <p:cNvPr id="49" name="Content Placeholder 2">
                <a:extLst>
                  <a:ext uri="{FF2B5EF4-FFF2-40B4-BE49-F238E27FC236}">
                    <a16:creationId xmlns:a16="http://schemas.microsoft.com/office/drawing/2014/main" id="{9C278097-B444-E69D-EA09-F0A07461BC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4568" y="4044639"/>
                <a:ext cx="6400800" cy="401717"/>
              </a:xfrm>
              <a:prstGeom prst="rect">
                <a:avLst/>
              </a:prstGeom>
              <a:blipFill>
                <a:blip r:embed="rId5"/>
                <a:stretch>
                  <a:fillRect t="-28125" b="-31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" name="Picture 50" descr="A person with a beard&#10;&#10;Description automatically generated with medium confidence">
            <a:extLst>
              <a:ext uri="{FF2B5EF4-FFF2-40B4-BE49-F238E27FC236}">
                <a16:creationId xmlns:a16="http://schemas.microsoft.com/office/drawing/2014/main" id="{64715D46-CF8C-66AA-05BF-09F2969111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15368" y="0"/>
            <a:ext cx="1397000" cy="16129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31ACD82-24CB-674F-BEB0-C406B2574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B4E53-BCCB-BE4E-A28A-722B6992CCD5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4" name="object 14">
            <a:extLst>
              <a:ext uri="{FF2B5EF4-FFF2-40B4-BE49-F238E27FC236}">
                <a16:creationId xmlns:a16="http://schemas.microsoft.com/office/drawing/2014/main" id="{3B67962B-F20B-CE90-03FE-4A3F19DA4A57}"/>
              </a:ext>
            </a:extLst>
          </p:cNvPr>
          <p:cNvSpPr/>
          <p:nvPr/>
        </p:nvSpPr>
        <p:spPr>
          <a:xfrm>
            <a:off x="6671953" y="3854546"/>
            <a:ext cx="593437" cy="137113"/>
          </a:xfrm>
          <a:custGeom>
            <a:avLst/>
            <a:gdLst/>
            <a:ahLst/>
            <a:cxnLst/>
            <a:rect l="l" t="t" r="r" b="b"/>
            <a:pathLst>
              <a:path w="1981200" h="241300">
                <a:moveTo>
                  <a:pt x="0" y="240945"/>
                </a:moveTo>
                <a:lnTo>
                  <a:pt x="8331" y="194051"/>
                </a:lnTo>
                <a:lnTo>
                  <a:pt x="31053" y="155757"/>
                </a:lnTo>
                <a:lnTo>
                  <a:pt x="64754" y="129938"/>
                </a:lnTo>
                <a:lnTo>
                  <a:pt x="106024" y="120471"/>
                </a:lnTo>
                <a:lnTo>
                  <a:pt x="884576" y="120473"/>
                </a:lnTo>
                <a:lnTo>
                  <a:pt x="925845" y="111006"/>
                </a:lnTo>
                <a:lnTo>
                  <a:pt x="959546" y="85187"/>
                </a:lnTo>
                <a:lnTo>
                  <a:pt x="982268" y="46893"/>
                </a:lnTo>
                <a:lnTo>
                  <a:pt x="990600" y="0"/>
                </a:lnTo>
                <a:lnTo>
                  <a:pt x="998931" y="46893"/>
                </a:lnTo>
                <a:lnTo>
                  <a:pt x="1021653" y="85187"/>
                </a:lnTo>
                <a:lnTo>
                  <a:pt x="1055354" y="111006"/>
                </a:lnTo>
                <a:lnTo>
                  <a:pt x="1096623" y="120473"/>
                </a:lnTo>
                <a:lnTo>
                  <a:pt x="1875176" y="120473"/>
                </a:lnTo>
                <a:lnTo>
                  <a:pt x="1916445" y="129941"/>
                </a:lnTo>
                <a:lnTo>
                  <a:pt x="1950146" y="155759"/>
                </a:lnTo>
                <a:lnTo>
                  <a:pt x="1972868" y="194053"/>
                </a:lnTo>
                <a:lnTo>
                  <a:pt x="1981200" y="240947"/>
                </a:lnTo>
              </a:path>
            </a:pathLst>
          </a:custGeom>
          <a:ln w="28575">
            <a:solidFill>
              <a:srgbClr val="0070C0"/>
            </a:solidFill>
          </a:ln>
        </p:spPr>
        <p:txBody>
          <a:bodyPr wrap="square" lIns="0" tIns="0" rIns="0" bIns="0" rtlCol="0"/>
          <a:lstStyle/>
          <a:p>
            <a:endParaRPr dirty="0">
              <a:solidFill>
                <a:schemeClr val="accent1"/>
              </a:solidFill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CC1A49E-A522-94AB-8338-4A3801A2F164}"/>
                  </a:ext>
                </a:extLst>
              </p:cNvPr>
              <p:cNvSpPr txBox="1"/>
              <p:nvPr/>
            </p:nvSpPr>
            <p:spPr>
              <a:xfrm>
                <a:off x="5944710" y="3566914"/>
                <a:ext cx="198120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140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>
                    <a:latin typeface="Corbel" panose="020B0503020204020204" pitchFamily="34" charset="0"/>
                  </a:rPr>
                  <a:t> element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CC1A49E-A522-94AB-8338-4A3801A2F1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4710" y="3566914"/>
                <a:ext cx="1981200" cy="307777"/>
              </a:xfrm>
              <a:prstGeom prst="rect">
                <a:avLst/>
              </a:prstGeom>
              <a:blipFill>
                <a:blip r:embed="rId7"/>
                <a:stretch>
                  <a:fillRect t="-3846" b="-1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E07E9ABA-7606-93E6-509A-5187D0D0F515}"/>
              </a:ext>
            </a:extLst>
          </p:cNvPr>
          <p:cNvSpPr txBox="1"/>
          <p:nvPr/>
        </p:nvSpPr>
        <p:spPr>
          <a:xfrm>
            <a:off x="1906825" y="4860017"/>
            <a:ext cx="533035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latin typeface="Corbel" panose="020B0503020204020204" pitchFamily="34" charset="0"/>
              </a:rPr>
              <a:t>[</a:t>
            </a:r>
            <a:r>
              <a:rPr lang="en-US" sz="1000" dirty="0">
                <a:latin typeface="Corbel" panose="020B0503020204020204" pitchFamily="34" charset="0"/>
                <a:hlinkClick r:id="rId8"/>
              </a:rPr>
              <a:t>Prediction and Entropy of Printed English, </a:t>
            </a:r>
            <a:r>
              <a:rPr lang="en-US" sz="1000" dirty="0" err="1">
                <a:latin typeface="Corbel" panose="020B0503020204020204" pitchFamily="34" charset="0"/>
                <a:hlinkClick r:id="rId8"/>
              </a:rPr>
              <a:t>Shanon</a:t>
            </a:r>
            <a:r>
              <a:rPr lang="en-US" sz="1000" dirty="0">
                <a:latin typeface="Corbel" panose="020B0503020204020204" pitchFamily="34" charset="0"/>
                <a:hlinkClick r:id="rId8"/>
              </a:rPr>
              <a:t> 1950</a:t>
            </a:r>
            <a:r>
              <a:rPr lang="en-US" sz="1000" dirty="0">
                <a:latin typeface="Corbel" panose="020B0503020204020204" pitchFamily="34" charset="0"/>
              </a:rPr>
              <a:t>] </a:t>
            </a:r>
          </a:p>
        </p:txBody>
      </p:sp>
    </p:spTree>
    <p:extLst>
      <p:ext uri="{BB962C8B-B14F-4D97-AF65-F5344CB8AC3E}">
        <p14:creationId xmlns:p14="http://schemas.microsoft.com/office/powerpoint/2010/main" val="6312931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11FDAB-D6D2-2456-F626-25E621A0085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0458" y="514559"/>
                <a:ext cx="8388944" cy="840010"/>
              </a:xfrm>
            </p:spPr>
            <p:txBody>
              <a:bodyPr>
                <a:normAutofit fontScale="77500" lnSpcReduction="20000"/>
              </a:bodyPr>
              <a:lstStyle/>
              <a:p>
                <a:pPr marL="0" indent="0" algn="ctr">
                  <a:buNone/>
                </a:pPr>
                <a:r>
                  <a:rPr lang="en-US" sz="5400" dirty="0"/>
                  <a:t>   </a:t>
                </a:r>
                <a:r>
                  <a:rPr lang="en-US" sz="5400" b="1" dirty="0"/>
                  <a:t>P</a:t>
                </a:r>
                <a:r>
                  <a:rPr lang="en-US" sz="54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5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5400" dirty="0"/>
                  <a:t>|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5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5400" b="0" i="1" smtClean="0">
                        <a:latin typeface="Cambria Math" panose="02040503050406030204" pitchFamily="18" charset="0"/>
                      </a:rPr>
                      <m:t>,…</m:t>
                    </m:r>
                  </m:oMath>
                </a14:m>
                <a:r>
                  <a:rPr lang="en-US" sz="54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5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5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sz="5400" dirty="0"/>
                  <a:t>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11FDAB-D6D2-2456-F626-25E621A0085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58" y="514559"/>
                <a:ext cx="8388944" cy="840010"/>
              </a:xfrm>
              <a:blipFill>
                <a:blip r:embed="rId3"/>
                <a:stretch>
                  <a:fillRect t="-10448" b="-208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Google Shape;294;p48">
            <a:extLst>
              <a:ext uri="{FF2B5EF4-FFF2-40B4-BE49-F238E27FC236}">
                <a16:creationId xmlns:a16="http://schemas.microsoft.com/office/drawing/2014/main" id="{A828CDDB-4583-1F88-D50B-00F096D63A28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4">
            <a:alphaModFix/>
          </a:blip>
          <a:srcRect l="4596" t="4985" r="4627" b="6120"/>
          <a:stretch/>
        </p:blipFill>
        <p:spPr>
          <a:xfrm>
            <a:off x="-64008" y="0"/>
            <a:ext cx="1201229" cy="1231369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1E7E38FB-6636-DFC8-C6CE-BB78DF9F5935}"/>
              </a:ext>
            </a:extLst>
          </p:cNvPr>
          <p:cNvSpPr txBox="1"/>
          <p:nvPr/>
        </p:nvSpPr>
        <p:spPr>
          <a:xfrm>
            <a:off x="431168" y="1522761"/>
            <a:ext cx="8036176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Corbel" panose="020B0503020204020204" pitchFamily="34" charset="0"/>
              </a:rPr>
              <a:t>Shannon (1950) built an approximate language model with word co-occurrences. </a:t>
            </a:r>
          </a:p>
          <a:p>
            <a:endParaRPr lang="en-US" sz="2000" dirty="0">
              <a:solidFill>
                <a:srgbClr val="C00000"/>
              </a:solidFill>
              <a:latin typeface="Corbel" panose="020B0503020204020204" pitchFamily="34" charset="0"/>
            </a:endParaRPr>
          </a:p>
          <a:p>
            <a:r>
              <a:rPr lang="en-US" sz="2000" dirty="0">
                <a:solidFill>
                  <a:srgbClr val="C00000"/>
                </a:solidFill>
                <a:latin typeface="Corbel" panose="020B0503020204020204" pitchFamily="34" charset="0"/>
              </a:rPr>
              <a:t>Markov assumptions:</a:t>
            </a:r>
            <a:r>
              <a:rPr lang="en-US" sz="2000" dirty="0">
                <a:solidFill>
                  <a:schemeClr val="tx1"/>
                </a:solidFill>
                <a:latin typeface="Corbel" panose="020B0503020204020204" pitchFamily="34" charset="0"/>
              </a:rPr>
              <a:t> every node in a Bayesian network is </a:t>
            </a:r>
            <a:r>
              <a:rPr lang="en-US" sz="2000" dirty="0">
                <a:solidFill>
                  <a:srgbClr val="C00000"/>
                </a:solidFill>
                <a:latin typeface="Corbel" panose="020B0503020204020204" pitchFamily="34" charset="0"/>
              </a:rPr>
              <a:t>conditionally independent </a:t>
            </a:r>
            <a:r>
              <a:rPr lang="en-US" sz="2000" dirty="0">
                <a:solidFill>
                  <a:schemeClr val="tx1"/>
                </a:solidFill>
                <a:latin typeface="Corbel" panose="020B0503020204020204" pitchFamily="34" charset="0"/>
              </a:rPr>
              <a:t>of its non-descendants, </a:t>
            </a:r>
            <a:r>
              <a:rPr lang="en-US" sz="2000" dirty="0">
                <a:solidFill>
                  <a:srgbClr val="C00000"/>
                </a:solidFill>
                <a:latin typeface="Corbel" panose="020B0503020204020204" pitchFamily="34" charset="0"/>
              </a:rPr>
              <a:t>given its parents</a:t>
            </a:r>
            <a:r>
              <a:rPr lang="en-US" sz="2000" dirty="0">
                <a:solidFill>
                  <a:schemeClr val="tx1"/>
                </a:solidFill>
                <a:latin typeface="Corbel" panose="020B0503020204020204" pitchFamily="34" charset="0"/>
              </a:rPr>
              <a:t>.</a:t>
            </a:r>
            <a:r>
              <a:rPr lang="en-US" sz="2000" dirty="0">
                <a:solidFill>
                  <a:srgbClr val="C00000"/>
                </a:solidFill>
                <a:latin typeface="Corbel" panose="020B0503020204020204" pitchFamily="34" charset="0"/>
              </a:rPr>
              <a:t> </a:t>
            </a:r>
            <a:endParaRPr lang="en-US" sz="2000" dirty="0">
              <a:latin typeface="Corbel" panose="020B0503020204020204" pitchFamily="34" charset="0"/>
            </a:endParaRPr>
          </a:p>
          <a:p>
            <a:br>
              <a:rPr lang="en-US" sz="2000" dirty="0">
                <a:latin typeface="Corbel" panose="020B0503020204020204" pitchFamily="34" charset="0"/>
              </a:rPr>
            </a:br>
            <a:r>
              <a:rPr lang="en-US" sz="2000" dirty="0">
                <a:solidFill>
                  <a:srgbClr val="C00000"/>
                </a:solidFill>
                <a:latin typeface="Corbel" panose="020B0503020204020204" pitchFamily="34" charset="0"/>
              </a:rPr>
              <a:t>2</a:t>
            </a:r>
            <a:r>
              <a:rPr lang="en-US" sz="2000" baseline="30000" dirty="0">
                <a:solidFill>
                  <a:srgbClr val="C00000"/>
                </a:solidFill>
                <a:latin typeface="Corbel" panose="020B0503020204020204" pitchFamily="34" charset="0"/>
              </a:rPr>
              <a:t>nd</a:t>
            </a:r>
            <a:r>
              <a:rPr lang="en-US" sz="2000" dirty="0">
                <a:latin typeface="Corbel" panose="020B0503020204020204" pitchFamily="34" charset="0"/>
              </a:rPr>
              <a:t> order approximation: </a:t>
            </a:r>
          </a:p>
          <a:p>
            <a:endParaRPr lang="en-US" sz="200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Content Placeholder 2">
                <a:extLst>
                  <a:ext uri="{FF2B5EF4-FFF2-40B4-BE49-F238E27FC236}">
                    <a16:creationId xmlns:a16="http://schemas.microsoft.com/office/drawing/2014/main" id="{9C278097-B444-E69D-EA09-F0A07461BC2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14568" y="4044639"/>
                <a:ext cx="6400800" cy="40171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ClrTx/>
                  <a:buNone/>
                </a:pPr>
                <a:r>
                  <a:rPr lang="en-US" dirty="0">
                    <a:latin typeface="Corbel" panose="020B0503020204020204" pitchFamily="34" charset="0"/>
                  </a:rPr>
                  <a:t> </a:t>
                </a:r>
                <a:r>
                  <a:rPr lang="en-US" b="1" dirty="0">
                    <a:latin typeface="Corbel" panose="020B0503020204020204" pitchFamily="34" charset="0"/>
                  </a:rPr>
                  <a:t>P</a:t>
                </a:r>
                <a:r>
                  <a:rPr lang="en-US" dirty="0">
                    <a:latin typeface="Corbel" panose="020B0503020204020204" pitchFamily="34" charset="0"/>
                  </a:rPr>
                  <a:t>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mat</m:t>
                    </m:r>
                  </m:oMath>
                </a14:m>
                <a:r>
                  <a:rPr lang="en-US" dirty="0">
                    <a:latin typeface="Corbel" panose="020B0503020204020204" pitchFamily="34" charset="0"/>
                  </a:rPr>
                  <a:t> | the cat sat on the)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>
                    <a:latin typeface="Corbel" panose="020B0503020204020204" pitchFamily="34" charset="0"/>
                  </a:rPr>
                  <a:t>  </a:t>
                </a:r>
                <a:r>
                  <a:rPr lang="en-US" b="1" dirty="0">
                    <a:latin typeface="Corbel" panose="020B0503020204020204" pitchFamily="34" charset="0"/>
                  </a:rPr>
                  <a:t>P</a:t>
                </a:r>
                <a:r>
                  <a:rPr lang="en-US" dirty="0">
                    <a:latin typeface="Corbel" panose="020B0503020204020204" pitchFamily="34" charset="0"/>
                  </a:rPr>
                  <a:t>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mat</m:t>
                    </m:r>
                  </m:oMath>
                </a14:m>
                <a:r>
                  <a:rPr lang="en-US" dirty="0">
                    <a:latin typeface="Corbel" panose="020B0503020204020204" pitchFamily="34" charset="0"/>
                  </a:rPr>
                  <a:t> | on the)  </a:t>
                </a:r>
              </a:p>
            </p:txBody>
          </p:sp>
        </mc:Choice>
        <mc:Fallback xmlns="">
          <p:sp>
            <p:nvSpPr>
              <p:cNvPr id="49" name="Content Placeholder 2">
                <a:extLst>
                  <a:ext uri="{FF2B5EF4-FFF2-40B4-BE49-F238E27FC236}">
                    <a16:creationId xmlns:a16="http://schemas.microsoft.com/office/drawing/2014/main" id="{9C278097-B444-E69D-EA09-F0A07461BC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4568" y="4044639"/>
                <a:ext cx="6400800" cy="401717"/>
              </a:xfrm>
              <a:prstGeom prst="rect">
                <a:avLst/>
              </a:prstGeom>
              <a:blipFill>
                <a:blip r:embed="rId5"/>
                <a:stretch>
                  <a:fillRect t="-28125" b="-31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" name="Picture 50" descr="A person with a beard&#10;&#10;Description automatically generated with medium confidence">
            <a:extLst>
              <a:ext uri="{FF2B5EF4-FFF2-40B4-BE49-F238E27FC236}">
                <a16:creationId xmlns:a16="http://schemas.microsoft.com/office/drawing/2014/main" id="{64715D46-CF8C-66AA-05BF-09F2969111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15368" y="0"/>
            <a:ext cx="1397000" cy="16129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31ACD82-24CB-674F-BEB0-C406B2574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B4E53-BCCB-BE4E-A28A-722B6992CCD5}" type="slidenum">
              <a:rPr lang="en-US" smtClean="0"/>
              <a:pPr/>
              <a:t>37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6A7A3AA-E83F-61F7-8BD4-F6E650BAAD55}"/>
              </a:ext>
            </a:extLst>
          </p:cNvPr>
          <p:cNvGrpSpPr/>
          <p:nvPr/>
        </p:nvGrpSpPr>
        <p:grpSpPr>
          <a:xfrm>
            <a:off x="5944710" y="3566914"/>
            <a:ext cx="1981200" cy="424745"/>
            <a:chOff x="5944710" y="3566914"/>
            <a:chExt cx="1981200" cy="424745"/>
          </a:xfrm>
        </p:grpSpPr>
        <p:sp>
          <p:nvSpPr>
            <p:cNvPr id="4" name="object 14">
              <a:extLst>
                <a:ext uri="{FF2B5EF4-FFF2-40B4-BE49-F238E27FC236}">
                  <a16:creationId xmlns:a16="http://schemas.microsoft.com/office/drawing/2014/main" id="{41B679CE-4838-3A1B-375E-0EFDB8680AB9}"/>
                </a:ext>
              </a:extLst>
            </p:cNvPr>
            <p:cNvSpPr/>
            <p:nvPr/>
          </p:nvSpPr>
          <p:spPr>
            <a:xfrm>
              <a:off x="6671953" y="3854546"/>
              <a:ext cx="593437" cy="137113"/>
            </a:xfrm>
            <a:custGeom>
              <a:avLst/>
              <a:gdLst/>
              <a:ahLst/>
              <a:cxnLst/>
              <a:rect l="l" t="t" r="r" b="b"/>
              <a:pathLst>
                <a:path w="1981200" h="241300">
                  <a:moveTo>
                    <a:pt x="0" y="240945"/>
                  </a:moveTo>
                  <a:lnTo>
                    <a:pt x="8331" y="194051"/>
                  </a:lnTo>
                  <a:lnTo>
                    <a:pt x="31053" y="155757"/>
                  </a:lnTo>
                  <a:lnTo>
                    <a:pt x="64754" y="129938"/>
                  </a:lnTo>
                  <a:lnTo>
                    <a:pt x="106024" y="120471"/>
                  </a:lnTo>
                  <a:lnTo>
                    <a:pt x="884576" y="120473"/>
                  </a:lnTo>
                  <a:lnTo>
                    <a:pt x="925845" y="111006"/>
                  </a:lnTo>
                  <a:lnTo>
                    <a:pt x="959546" y="85187"/>
                  </a:lnTo>
                  <a:lnTo>
                    <a:pt x="982268" y="46893"/>
                  </a:lnTo>
                  <a:lnTo>
                    <a:pt x="990600" y="0"/>
                  </a:lnTo>
                  <a:lnTo>
                    <a:pt x="998931" y="46893"/>
                  </a:lnTo>
                  <a:lnTo>
                    <a:pt x="1021653" y="85187"/>
                  </a:lnTo>
                  <a:lnTo>
                    <a:pt x="1055354" y="111006"/>
                  </a:lnTo>
                  <a:lnTo>
                    <a:pt x="1096623" y="120473"/>
                  </a:lnTo>
                  <a:lnTo>
                    <a:pt x="1875176" y="120473"/>
                  </a:lnTo>
                  <a:lnTo>
                    <a:pt x="1916445" y="129941"/>
                  </a:lnTo>
                  <a:lnTo>
                    <a:pt x="1950146" y="155759"/>
                  </a:lnTo>
                  <a:lnTo>
                    <a:pt x="1972868" y="194053"/>
                  </a:lnTo>
                  <a:lnTo>
                    <a:pt x="1981200" y="240947"/>
                  </a:lnTo>
                </a:path>
              </a:pathLst>
            </a:custGeom>
            <a:ln w="28575">
              <a:solidFill>
                <a:srgbClr val="0070C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solidFill>
                  <a:schemeClr val="accent1"/>
                </a:solidFill>
                <a:latin typeface="Corbel" panose="020B050302020402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759A7863-DBD4-9412-1A69-A87C3F618D41}"/>
                    </a:ext>
                  </a:extLst>
                </p:cNvPr>
                <p:cNvSpPr txBox="1"/>
                <p:nvPr/>
              </p:nvSpPr>
              <p:spPr>
                <a:xfrm>
                  <a:off x="5944710" y="3566914"/>
                  <a:ext cx="1981200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140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r>
                    <a:rPr lang="en-US" dirty="0">
                      <a:latin typeface="Corbel" panose="020B0503020204020204" pitchFamily="34" charset="0"/>
                    </a:rPr>
                    <a:t> elements</a:t>
                  </a: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759A7863-DBD4-9412-1A69-A87C3F618D4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44710" y="3566914"/>
                  <a:ext cx="1981200" cy="307777"/>
                </a:xfrm>
                <a:prstGeom prst="rect">
                  <a:avLst/>
                </a:prstGeom>
                <a:blipFill>
                  <a:blip r:embed="rId7"/>
                  <a:stretch>
                    <a:fillRect t="-3846" b="-1923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97B54DDF-FCE3-F15D-DDDC-04A414A2BC90}"/>
              </a:ext>
            </a:extLst>
          </p:cNvPr>
          <p:cNvSpPr txBox="1"/>
          <p:nvPr/>
        </p:nvSpPr>
        <p:spPr>
          <a:xfrm>
            <a:off x="1906825" y="4860017"/>
            <a:ext cx="533035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latin typeface="Corbel" panose="020B0503020204020204" pitchFamily="34" charset="0"/>
              </a:rPr>
              <a:t>[</a:t>
            </a:r>
            <a:r>
              <a:rPr lang="en-US" sz="1000" dirty="0">
                <a:latin typeface="Corbel" panose="020B0503020204020204" pitchFamily="34" charset="0"/>
                <a:hlinkClick r:id="rId8"/>
              </a:rPr>
              <a:t>Prediction and Entropy of Printed English, </a:t>
            </a:r>
            <a:r>
              <a:rPr lang="en-US" sz="1000" dirty="0" err="1">
                <a:latin typeface="Corbel" panose="020B0503020204020204" pitchFamily="34" charset="0"/>
                <a:hlinkClick r:id="rId8"/>
              </a:rPr>
              <a:t>Shanon</a:t>
            </a:r>
            <a:r>
              <a:rPr lang="en-US" sz="1000" dirty="0">
                <a:latin typeface="Corbel" panose="020B0503020204020204" pitchFamily="34" charset="0"/>
                <a:hlinkClick r:id="rId8"/>
              </a:rPr>
              <a:t> 1950</a:t>
            </a:r>
            <a:r>
              <a:rPr lang="en-US" sz="1000" dirty="0">
                <a:latin typeface="Corbel" panose="020B0503020204020204" pitchFamily="34" charset="0"/>
              </a:rPr>
              <a:t>] </a:t>
            </a:r>
          </a:p>
        </p:txBody>
      </p:sp>
    </p:spTree>
    <p:extLst>
      <p:ext uri="{BB962C8B-B14F-4D97-AF65-F5344CB8AC3E}">
        <p14:creationId xmlns:p14="http://schemas.microsoft.com/office/powerpoint/2010/main" val="4007690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11FDAB-D6D2-2456-F626-25E621A0085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0458" y="514559"/>
                <a:ext cx="8388944" cy="840010"/>
              </a:xfrm>
            </p:spPr>
            <p:txBody>
              <a:bodyPr>
                <a:normAutofit fontScale="77500" lnSpcReduction="20000"/>
              </a:bodyPr>
              <a:lstStyle/>
              <a:p>
                <a:pPr marL="0" indent="0" algn="ctr">
                  <a:buNone/>
                </a:pPr>
                <a:r>
                  <a:rPr lang="en-US" sz="5400" dirty="0"/>
                  <a:t>   </a:t>
                </a:r>
                <a:r>
                  <a:rPr lang="en-US" sz="5400" b="1" dirty="0"/>
                  <a:t>P</a:t>
                </a:r>
                <a:r>
                  <a:rPr lang="en-US" sz="54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5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5400" dirty="0"/>
                  <a:t>|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5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5400" b="0" i="1" smtClean="0">
                        <a:latin typeface="Cambria Math" panose="02040503050406030204" pitchFamily="18" charset="0"/>
                      </a:rPr>
                      <m:t>,…</m:t>
                    </m:r>
                  </m:oMath>
                </a14:m>
                <a:r>
                  <a:rPr lang="en-US" sz="54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5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5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sz="5400" dirty="0"/>
                  <a:t>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11FDAB-D6D2-2456-F626-25E621A0085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58" y="514559"/>
                <a:ext cx="8388944" cy="840010"/>
              </a:xfrm>
              <a:blipFill>
                <a:blip r:embed="rId3"/>
                <a:stretch>
                  <a:fillRect t="-10448" b="-208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Google Shape;294;p48">
            <a:extLst>
              <a:ext uri="{FF2B5EF4-FFF2-40B4-BE49-F238E27FC236}">
                <a16:creationId xmlns:a16="http://schemas.microsoft.com/office/drawing/2014/main" id="{A828CDDB-4583-1F88-D50B-00F096D63A28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4">
            <a:alphaModFix/>
          </a:blip>
          <a:srcRect l="4596" t="4985" r="4627" b="6120"/>
          <a:stretch/>
        </p:blipFill>
        <p:spPr>
          <a:xfrm>
            <a:off x="-64008" y="0"/>
            <a:ext cx="1201229" cy="1231369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1E7E38FB-6636-DFC8-C6CE-BB78DF9F5935}"/>
              </a:ext>
            </a:extLst>
          </p:cNvPr>
          <p:cNvSpPr txBox="1"/>
          <p:nvPr/>
        </p:nvSpPr>
        <p:spPr>
          <a:xfrm>
            <a:off x="431168" y="1522761"/>
            <a:ext cx="8036176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Corbel" panose="020B0503020204020204" pitchFamily="34" charset="0"/>
              </a:rPr>
              <a:t>Shannon (1950) built an approximate language model with word co-occurrences. </a:t>
            </a:r>
          </a:p>
          <a:p>
            <a:endParaRPr lang="en-US" sz="2000" dirty="0">
              <a:solidFill>
                <a:srgbClr val="C00000"/>
              </a:solidFill>
              <a:latin typeface="Corbel" panose="020B0503020204020204" pitchFamily="34" charset="0"/>
            </a:endParaRPr>
          </a:p>
          <a:p>
            <a:r>
              <a:rPr lang="en-US" sz="2000" dirty="0">
                <a:solidFill>
                  <a:srgbClr val="C00000"/>
                </a:solidFill>
                <a:latin typeface="Corbel" panose="020B0503020204020204" pitchFamily="34" charset="0"/>
              </a:rPr>
              <a:t>Markov assumptions:</a:t>
            </a:r>
            <a:r>
              <a:rPr lang="en-US" sz="2000" dirty="0">
                <a:solidFill>
                  <a:schemeClr val="tx1"/>
                </a:solidFill>
                <a:latin typeface="Corbel" panose="020B0503020204020204" pitchFamily="34" charset="0"/>
              </a:rPr>
              <a:t> every node in a Bayesian network is </a:t>
            </a:r>
            <a:r>
              <a:rPr lang="en-US" sz="2000" dirty="0">
                <a:solidFill>
                  <a:srgbClr val="C00000"/>
                </a:solidFill>
                <a:latin typeface="Corbel" panose="020B0503020204020204" pitchFamily="34" charset="0"/>
              </a:rPr>
              <a:t>conditionally independent </a:t>
            </a:r>
            <a:r>
              <a:rPr lang="en-US" sz="2000" dirty="0">
                <a:solidFill>
                  <a:schemeClr val="tx1"/>
                </a:solidFill>
                <a:latin typeface="Corbel" panose="020B0503020204020204" pitchFamily="34" charset="0"/>
              </a:rPr>
              <a:t>of its non-descendants, </a:t>
            </a:r>
            <a:r>
              <a:rPr lang="en-US" sz="2000" dirty="0">
                <a:solidFill>
                  <a:srgbClr val="C00000"/>
                </a:solidFill>
                <a:latin typeface="Corbel" panose="020B0503020204020204" pitchFamily="34" charset="0"/>
              </a:rPr>
              <a:t>given its parents</a:t>
            </a:r>
            <a:r>
              <a:rPr lang="en-US" sz="2000" dirty="0">
                <a:solidFill>
                  <a:schemeClr val="tx1"/>
                </a:solidFill>
                <a:latin typeface="Corbel" panose="020B0503020204020204" pitchFamily="34" charset="0"/>
              </a:rPr>
              <a:t>.</a:t>
            </a:r>
            <a:r>
              <a:rPr lang="en-US" sz="2000" dirty="0">
                <a:solidFill>
                  <a:srgbClr val="C00000"/>
                </a:solidFill>
                <a:latin typeface="Corbel" panose="020B0503020204020204" pitchFamily="34" charset="0"/>
              </a:rPr>
              <a:t> </a:t>
            </a:r>
            <a:endParaRPr lang="en-US" sz="2000" dirty="0">
              <a:latin typeface="Corbel" panose="020B0503020204020204" pitchFamily="34" charset="0"/>
            </a:endParaRPr>
          </a:p>
          <a:p>
            <a:br>
              <a:rPr lang="en-US" sz="2000" dirty="0">
                <a:latin typeface="Corbel" panose="020B0503020204020204" pitchFamily="34" charset="0"/>
              </a:rPr>
            </a:br>
            <a:r>
              <a:rPr lang="en-US" sz="2000" dirty="0">
                <a:solidFill>
                  <a:srgbClr val="C00000"/>
                </a:solidFill>
                <a:latin typeface="Corbel" panose="020B0503020204020204" pitchFamily="34" charset="0"/>
              </a:rPr>
              <a:t>3</a:t>
            </a:r>
            <a:r>
              <a:rPr lang="en-US" sz="2000" baseline="30000" dirty="0">
                <a:solidFill>
                  <a:srgbClr val="C00000"/>
                </a:solidFill>
                <a:latin typeface="Corbel" panose="020B0503020204020204" pitchFamily="34" charset="0"/>
              </a:rPr>
              <a:t>rd</a:t>
            </a:r>
            <a:r>
              <a:rPr lang="en-US" sz="2000" dirty="0">
                <a:latin typeface="Corbel" panose="020B0503020204020204" pitchFamily="34" charset="0"/>
              </a:rPr>
              <a:t> order approximation: </a:t>
            </a:r>
          </a:p>
          <a:p>
            <a:endParaRPr lang="en-US" sz="200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Content Placeholder 2">
                <a:extLst>
                  <a:ext uri="{FF2B5EF4-FFF2-40B4-BE49-F238E27FC236}">
                    <a16:creationId xmlns:a16="http://schemas.microsoft.com/office/drawing/2014/main" id="{9C278097-B444-E69D-EA09-F0A07461BC2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14568" y="4044639"/>
                <a:ext cx="6400800" cy="40171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ClrTx/>
                  <a:buNone/>
                </a:pPr>
                <a:r>
                  <a:rPr lang="en-US" dirty="0">
                    <a:latin typeface="Corbel" panose="020B0503020204020204" pitchFamily="34" charset="0"/>
                  </a:rPr>
                  <a:t> </a:t>
                </a:r>
                <a:r>
                  <a:rPr lang="en-US" b="1" dirty="0">
                    <a:latin typeface="Corbel" panose="020B0503020204020204" pitchFamily="34" charset="0"/>
                  </a:rPr>
                  <a:t>P</a:t>
                </a:r>
                <a:r>
                  <a:rPr lang="en-US" dirty="0">
                    <a:latin typeface="Corbel" panose="020B0503020204020204" pitchFamily="34" charset="0"/>
                  </a:rPr>
                  <a:t>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mat</m:t>
                    </m:r>
                  </m:oMath>
                </a14:m>
                <a:r>
                  <a:rPr lang="en-US" dirty="0">
                    <a:latin typeface="Corbel" panose="020B0503020204020204" pitchFamily="34" charset="0"/>
                  </a:rPr>
                  <a:t> | the cat sat on the)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>
                    <a:latin typeface="Corbel" panose="020B0503020204020204" pitchFamily="34" charset="0"/>
                  </a:rPr>
                  <a:t>  </a:t>
                </a:r>
                <a:r>
                  <a:rPr lang="en-US" b="1" dirty="0">
                    <a:latin typeface="Corbel" panose="020B0503020204020204" pitchFamily="34" charset="0"/>
                  </a:rPr>
                  <a:t>P</a:t>
                </a:r>
                <a:r>
                  <a:rPr lang="en-US" dirty="0">
                    <a:latin typeface="Corbel" panose="020B0503020204020204" pitchFamily="34" charset="0"/>
                  </a:rPr>
                  <a:t>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mat</m:t>
                    </m:r>
                  </m:oMath>
                </a14:m>
                <a:r>
                  <a:rPr lang="en-US" dirty="0">
                    <a:latin typeface="Corbel" panose="020B0503020204020204" pitchFamily="34" charset="0"/>
                  </a:rPr>
                  <a:t> | sat on the)  </a:t>
                </a:r>
              </a:p>
            </p:txBody>
          </p:sp>
        </mc:Choice>
        <mc:Fallback xmlns="">
          <p:sp>
            <p:nvSpPr>
              <p:cNvPr id="49" name="Content Placeholder 2">
                <a:extLst>
                  <a:ext uri="{FF2B5EF4-FFF2-40B4-BE49-F238E27FC236}">
                    <a16:creationId xmlns:a16="http://schemas.microsoft.com/office/drawing/2014/main" id="{9C278097-B444-E69D-EA09-F0A07461BC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4568" y="4044639"/>
                <a:ext cx="6400800" cy="401717"/>
              </a:xfrm>
              <a:prstGeom prst="rect">
                <a:avLst/>
              </a:prstGeom>
              <a:blipFill>
                <a:blip r:embed="rId5"/>
                <a:stretch>
                  <a:fillRect t="-28125" r="-1584" b="-31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" name="Picture 50" descr="A person with a beard&#10;&#10;Description automatically generated with medium confidence">
            <a:extLst>
              <a:ext uri="{FF2B5EF4-FFF2-40B4-BE49-F238E27FC236}">
                <a16:creationId xmlns:a16="http://schemas.microsoft.com/office/drawing/2014/main" id="{64715D46-CF8C-66AA-05BF-09F2969111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15368" y="0"/>
            <a:ext cx="1397000" cy="16129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31ACD82-24CB-674F-BEB0-C406B2574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B4E53-BCCB-BE4E-A28A-722B6992CCD5}" type="slidenum">
              <a:rPr lang="en-US" smtClean="0"/>
              <a:pPr/>
              <a:t>38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3173656-32DE-6820-9C40-5C97206B4F4B}"/>
              </a:ext>
            </a:extLst>
          </p:cNvPr>
          <p:cNvGrpSpPr/>
          <p:nvPr/>
        </p:nvGrpSpPr>
        <p:grpSpPr>
          <a:xfrm>
            <a:off x="5840679" y="3566914"/>
            <a:ext cx="1981200" cy="424745"/>
            <a:chOff x="5840679" y="3566914"/>
            <a:chExt cx="1981200" cy="424745"/>
          </a:xfrm>
        </p:grpSpPr>
        <p:sp>
          <p:nvSpPr>
            <p:cNvPr id="4" name="object 14">
              <a:extLst>
                <a:ext uri="{FF2B5EF4-FFF2-40B4-BE49-F238E27FC236}">
                  <a16:creationId xmlns:a16="http://schemas.microsoft.com/office/drawing/2014/main" id="{41B679CE-4838-3A1B-375E-0EFDB8680AB9}"/>
                </a:ext>
              </a:extLst>
            </p:cNvPr>
            <p:cNvSpPr/>
            <p:nvPr/>
          </p:nvSpPr>
          <p:spPr>
            <a:xfrm>
              <a:off x="6252961" y="3854546"/>
              <a:ext cx="1132887" cy="137113"/>
            </a:xfrm>
            <a:custGeom>
              <a:avLst/>
              <a:gdLst/>
              <a:ahLst/>
              <a:cxnLst/>
              <a:rect l="l" t="t" r="r" b="b"/>
              <a:pathLst>
                <a:path w="1981200" h="241300">
                  <a:moveTo>
                    <a:pt x="0" y="240945"/>
                  </a:moveTo>
                  <a:lnTo>
                    <a:pt x="8331" y="194051"/>
                  </a:lnTo>
                  <a:lnTo>
                    <a:pt x="31053" y="155757"/>
                  </a:lnTo>
                  <a:lnTo>
                    <a:pt x="64754" y="129938"/>
                  </a:lnTo>
                  <a:lnTo>
                    <a:pt x="106024" y="120471"/>
                  </a:lnTo>
                  <a:lnTo>
                    <a:pt x="884576" y="120473"/>
                  </a:lnTo>
                  <a:lnTo>
                    <a:pt x="925845" y="111006"/>
                  </a:lnTo>
                  <a:lnTo>
                    <a:pt x="959546" y="85187"/>
                  </a:lnTo>
                  <a:lnTo>
                    <a:pt x="982268" y="46893"/>
                  </a:lnTo>
                  <a:lnTo>
                    <a:pt x="990600" y="0"/>
                  </a:lnTo>
                  <a:lnTo>
                    <a:pt x="998931" y="46893"/>
                  </a:lnTo>
                  <a:lnTo>
                    <a:pt x="1021653" y="85187"/>
                  </a:lnTo>
                  <a:lnTo>
                    <a:pt x="1055354" y="111006"/>
                  </a:lnTo>
                  <a:lnTo>
                    <a:pt x="1096623" y="120473"/>
                  </a:lnTo>
                  <a:lnTo>
                    <a:pt x="1875176" y="120473"/>
                  </a:lnTo>
                  <a:lnTo>
                    <a:pt x="1916445" y="129941"/>
                  </a:lnTo>
                  <a:lnTo>
                    <a:pt x="1950146" y="155759"/>
                  </a:lnTo>
                  <a:lnTo>
                    <a:pt x="1972868" y="194053"/>
                  </a:lnTo>
                  <a:lnTo>
                    <a:pt x="1981200" y="240947"/>
                  </a:lnTo>
                </a:path>
              </a:pathLst>
            </a:custGeom>
            <a:ln w="28575">
              <a:solidFill>
                <a:srgbClr val="0070C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solidFill>
                  <a:schemeClr val="accent1"/>
                </a:solidFill>
                <a:latin typeface="Corbel" panose="020B050302020402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759A7863-DBD4-9412-1A69-A87C3F618D41}"/>
                    </a:ext>
                  </a:extLst>
                </p:cNvPr>
                <p:cNvSpPr txBox="1"/>
                <p:nvPr/>
              </p:nvSpPr>
              <p:spPr>
                <a:xfrm>
                  <a:off x="5840679" y="3566914"/>
                  <a:ext cx="1981200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140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r>
                    <a:rPr lang="en-US" dirty="0">
                      <a:latin typeface="Corbel" panose="020B0503020204020204" pitchFamily="34" charset="0"/>
                    </a:rPr>
                    <a:t> elements</a:t>
                  </a: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759A7863-DBD4-9412-1A69-A87C3F618D4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40679" y="3566914"/>
                  <a:ext cx="1981200" cy="307777"/>
                </a:xfrm>
                <a:prstGeom prst="rect">
                  <a:avLst/>
                </a:prstGeom>
                <a:blipFill>
                  <a:blip r:embed="rId7"/>
                  <a:stretch>
                    <a:fillRect t="-3846" b="-1923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3BE4FE39-057B-207B-6E95-51652C964603}"/>
              </a:ext>
            </a:extLst>
          </p:cNvPr>
          <p:cNvSpPr txBox="1"/>
          <p:nvPr/>
        </p:nvSpPr>
        <p:spPr>
          <a:xfrm>
            <a:off x="1906825" y="4860017"/>
            <a:ext cx="533035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latin typeface="Corbel" panose="020B0503020204020204" pitchFamily="34" charset="0"/>
              </a:rPr>
              <a:t>[</a:t>
            </a:r>
            <a:r>
              <a:rPr lang="en-US" sz="1000" dirty="0">
                <a:latin typeface="Corbel" panose="020B0503020204020204" pitchFamily="34" charset="0"/>
                <a:hlinkClick r:id="rId8"/>
              </a:rPr>
              <a:t>Prediction and Entropy of Printed English, </a:t>
            </a:r>
            <a:r>
              <a:rPr lang="en-US" sz="1000" dirty="0" err="1">
                <a:latin typeface="Corbel" panose="020B0503020204020204" pitchFamily="34" charset="0"/>
                <a:hlinkClick r:id="rId8"/>
              </a:rPr>
              <a:t>Shanon</a:t>
            </a:r>
            <a:r>
              <a:rPr lang="en-US" sz="1000" dirty="0">
                <a:latin typeface="Corbel" panose="020B0503020204020204" pitchFamily="34" charset="0"/>
                <a:hlinkClick r:id="rId8"/>
              </a:rPr>
              <a:t> 1950</a:t>
            </a:r>
            <a:r>
              <a:rPr lang="en-US" sz="1000" dirty="0">
                <a:latin typeface="Corbel" panose="020B0503020204020204" pitchFamily="34" charset="0"/>
              </a:rPr>
              <a:t>] </a:t>
            </a:r>
          </a:p>
        </p:txBody>
      </p:sp>
    </p:spTree>
    <p:extLst>
      <p:ext uri="{BB962C8B-B14F-4D97-AF65-F5344CB8AC3E}">
        <p14:creationId xmlns:p14="http://schemas.microsoft.com/office/powerpoint/2010/main" val="4033808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11FDAB-D6D2-2456-F626-25E621A0085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0458" y="514559"/>
                <a:ext cx="8388944" cy="840010"/>
              </a:xfrm>
            </p:spPr>
            <p:txBody>
              <a:bodyPr>
                <a:normAutofit fontScale="77500" lnSpcReduction="20000"/>
              </a:bodyPr>
              <a:lstStyle/>
              <a:p>
                <a:pPr marL="0" indent="0" algn="ctr">
                  <a:buNone/>
                </a:pPr>
                <a:r>
                  <a:rPr lang="en-US" sz="5400" dirty="0"/>
                  <a:t>   </a:t>
                </a:r>
                <a:r>
                  <a:rPr lang="en-US" sz="5400" b="1" dirty="0"/>
                  <a:t>P</a:t>
                </a:r>
                <a:r>
                  <a:rPr lang="en-US" sz="54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5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5400" dirty="0"/>
                  <a:t>|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5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5400" b="0" i="1" smtClean="0">
                        <a:latin typeface="Cambria Math" panose="02040503050406030204" pitchFamily="18" charset="0"/>
                      </a:rPr>
                      <m:t>,…</m:t>
                    </m:r>
                  </m:oMath>
                </a14:m>
                <a:r>
                  <a:rPr lang="en-US" sz="54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5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5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sz="5400" dirty="0"/>
                  <a:t>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11FDAB-D6D2-2456-F626-25E621A0085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58" y="514559"/>
                <a:ext cx="8388944" cy="840010"/>
              </a:xfrm>
              <a:blipFill>
                <a:blip r:embed="rId3"/>
                <a:stretch>
                  <a:fillRect t="-10448" b="-208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Google Shape;294;p48">
            <a:extLst>
              <a:ext uri="{FF2B5EF4-FFF2-40B4-BE49-F238E27FC236}">
                <a16:creationId xmlns:a16="http://schemas.microsoft.com/office/drawing/2014/main" id="{A828CDDB-4583-1F88-D50B-00F096D63A28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4">
            <a:alphaModFix/>
          </a:blip>
          <a:srcRect l="4596" t="4985" r="4627" b="6120"/>
          <a:stretch/>
        </p:blipFill>
        <p:spPr>
          <a:xfrm>
            <a:off x="-64008" y="0"/>
            <a:ext cx="1201229" cy="1231369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1E7E38FB-6636-DFC8-C6CE-BB78DF9F5935}"/>
              </a:ext>
            </a:extLst>
          </p:cNvPr>
          <p:cNvSpPr txBox="1"/>
          <p:nvPr/>
        </p:nvSpPr>
        <p:spPr>
          <a:xfrm>
            <a:off x="431168" y="1522761"/>
            <a:ext cx="8036176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Corbel" panose="020B0503020204020204" pitchFamily="34" charset="0"/>
              </a:rPr>
              <a:t>Shannon (1950) built an approximate language model with word co-occurrences. </a:t>
            </a:r>
          </a:p>
          <a:p>
            <a:endParaRPr lang="en-US" sz="2000" dirty="0">
              <a:latin typeface="Corbel" panose="020B0503020204020204" pitchFamily="34" charset="0"/>
            </a:endParaRPr>
          </a:p>
          <a:p>
            <a:endParaRPr lang="en-US" sz="2000" dirty="0">
              <a:latin typeface="Corbel" panose="020B0503020204020204" pitchFamily="34" charset="0"/>
            </a:endParaRPr>
          </a:p>
          <a:p>
            <a:r>
              <a:rPr lang="en-US" sz="2000" dirty="0">
                <a:latin typeface="Corbel" panose="020B0503020204020204" pitchFamily="34" charset="0"/>
              </a:rPr>
              <a:t>Then, we can use counts of approximate conditional probability. </a:t>
            </a:r>
          </a:p>
          <a:p>
            <a:r>
              <a:rPr lang="en-US" sz="2000" dirty="0">
                <a:latin typeface="Corbel" panose="020B0503020204020204" pitchFamily="34" charset="0"/>
              </a:rPr>
              <a:t>Using the </a:t>
            </a:r>
            <a:r>
              <a:rPr lang="en-US" sz="2000" dirty="0">
                <a:solidFill>
                  <a:srgbClr val="C00000"/>
                </a:solidFill>
                <a:latin typeface="Corbel" panose="020B0503020204020204" pitchFamily="34" charset="0"/>
              </a:rPr>
              <a:t>3</a:t>
            </a:r>
            <a:r>
              <a:rPr lang="en-US" sz="2000" baseline="30000" dirty="0">
                <a:solidFill>
                  <a:srgbClr val="C00000"/>
                </a:solidFill>
                <a:latin typeface="Corbel" panose="020B0503020204020204" pitchFamily="34" charset="0"/>
              </a:rPr>
              <a:t>rd</a:t>
            </a:r>
            <a:r>
              <a:rPr lang="en-US" sz="2000" dirty="0">
                <a:latin typeface="Corbel" panose="020B0503020204020204" pitchFamily="34" charset="0"/>
              </a:rPr>
              <a:t> order approximation, we can: </a:t>
            </a:r>
          </a:p>
          <a:p>
            <a:endParaRPr lang="en-US" sz="2000" dirty="0">
              <a:latin typeface="Corbel" panose="020B0503020204020204" pitchFamily="34" charset="0"/>
            </a:endParaRPr>
          </a:p>
          <a:p>
            <a:endParaRPr lang="en-US" sz="2000" dirty="0">
              <a:latin typeface="Corbel" panose="020B0503020204020204" pitchFamily="34" charset="0"/>
            </a:endParaRPr>
          </a:p>
        </p:txBody>
      </p:sp>
      <p:sp>
        <p:nvSpPr>
          <p:cNvPr id="48" name="Content Placeholder 2">
            <a:extLst>
              <a:ext uri="{FF2B5EF4-FFF2-40B4-BE49-F238E27FC236}">
                <a16:creationId xmlns:a16="http://schemas.microsoft.com/office/drawing/2014/main" id="{B97886E7-016B-3E5A-D3FB-793A54771A51}"/>
              </a:ext>
            </a:extLst>
          </p:cNvPr>
          <p:cNvSpPr txBox="1">
            <a:spLocks/>
          </p:cNvSpPr>
          <p:nvPr/>
        </p:nvSpPr>
        <p:spPr>
          <a:xfrm>
            <a:off x="2673413" y="3212852"/>
            <a:ext cx="6400800" cy="40171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ClrTx/>
              <a:buNone/>
            </a:pPr>
            <a:endParaRPr lang="en-US" dirty="0">
              <a:latin typeface="Corbel" panose="020B0503020204020204" pitchFamily="34" charset="0"/>
            </a:endParaRPr>
          </a:p>
        </p:txBody>
      </p:sp>
      <p:pic>
        <p:nvPicPr>
          <p:cNvPr id="51" name="Picture 50" descr="A person with a beard&#10;&#10;Description automatically generated with medium confidence">
            <a:extLst>
              <a:ext uri="{FF2B5EF4-FFF2-40B4-BE49-F238E27FC236}">
                <a16:creationId xmlns:a16="http://schemas.microsoft.com/office/drawing/2014/main" id="{64715D46-CF8C-66AA-05BF-09F2969111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15368" y="0"/>
            <a:ext cx="1397000" cy="16129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0DA248A-9AE0-0E5E-F388-3A6793ED1E91}"/>
                  </a:ext>
                </a:extLst>
              </p:cNvPr>
              <p:cNvSpPr txBox="1"/>
              <p:nvPr/>
            </p:nvSpPr>
            <p:spPr>
              <a:xfrm>
                <a:off x="21901" y="3628046"/>
                <a:ext cx="9013504" cy="68179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 algn="ctr">
                  <a:buClrTx/>
                  <a:buNone/>
                </a:pPr>
                <a:r>
                  <a:rPr lang="en-US" sz="2400" dirty="0">
                    <a:latin typeface="Corbel" panose="020B0503020204020204" pitchFamily="34" charset="0"/>
                  </a:rPr>
                  <a:t> </a:t>
                </a:r>
                <a:r>
                  <a:rPr lang="en-US" sz="2400" b="1" dirty="0">
                    <a:latin typeface="Corbel" panose="020B0503020204020204" pitchFamily="34" charset="0"/>
                  </a:rPr>
                  <a:t>P</a:t>
                </a:r>
                <a:r>
                  <a:rPr lang="en-US" sz="2400" dirty="0">
                    <a:latin typeface="Corbel" panose="020B0503020204020204" pitchFamily="34" charset="0"/>
                  </a:rPr>
                  <a:t>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</a:rPr>
                      <m:t>mat</m:t>
                    </m:r>
                  </m:oMath>
                </a14:m>
                <a:r>
                  <a:rPr lang="en-US" sz="2400" dirty="0">
                    <a:latin typeface="Corbel" panose="020B0503020204020204" pitchFamily="34" charset="0"/>
                  </a:rPr>
                  <a:t> | the cat sat on the) </a:t>
                </a:r>
                <a14:m>
                  <m:oMath xmlns:m="http://schemas.openxmlformats.org/officeDocument/2006/math">
                    <m:r>
                      <a:rPr lang="en-US" sz="2400">
                        <a:latin typeface="Cambria Math" panose="02040503050406030204" pitchFamily="18" charset="0"/>
                      </a:rPr>
                      <m:t>≈ </m:t>
                    </m:r>
                  </m:oMath>
                </a14:m>
                <a:r>
                  <a:rPr lang="en-US" sz="2400" b="1" dirty="0">
                    <a:latin typeface="Corbel" panose="020B0503020204020204" pitchFamily="34" charset="0"/>
                  </a:rPr>
                  <a:t>P</a:t>
                </a:r>
                <a:r>
                  <a:rPr lang="en-US" sz="2400" dirty="0">
                    <a:latin typeface="Corbel" panose="020B0503020204020204" pitchFamily="34" charset="0"/>
                  </a:rPr>
                  <a:t>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</a:rPr>
                      <m:t>mat</m:t>
                    </m:r>
                  </m:oMath>
                </a14:m>
                <a:r>
                  <a:rPr lang="en-US" sz="2400" dirty="0">
                    <a:latin typeface="Corbel" panose="020B0503020204020204" pitchFamily="34" charset="0"/>
                  </a:rPr>
                  <a:t> | sat on the) </a:t>
                </a:r>
                <a14:m>
                  <m:oMath xmlns:m="http://schemas.openxmlformats.org/officeDocument/2006/math">
                    <m:r>
                      <a:rPr lang="en-US" sz="240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>
                    <a:latin typeface="Corbel" panose="020B0503020204020204" pitchFamily="34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2400" dirty="0" smtClean="0">
                            <a:latin typeface="Cambria Math" panose="02040503050406030204" pitchFamily="18" charset="0"/>
                          </a:rPr>
                          <m:t>count</m:t>
                        </m:r>
                        <m:r>
                          <a:rPr lang="en-US" sz="2400" dirty="0" smtClean="0">
                            <a:latin typeface="Cambria Math" panose="02040503050406030204" pitchFamily="18" charset="0"/>
                          </a:rPr>
                          <m:t>(“</m:t>
                        </m:r>
                        <m:r>
                          <m:rPr>
                            <m:sty m:val="p"/>
                          </m:rPr>
                          <a:rPr lang="en-US" sz="2400" dirty="0" smtClean="0">
                            <a:latin typeface="Cambria Math" panose="02040503050406030204" pitchFamily="18" charset="0"/>
                          </a:rPr>
                          <m:t>sat</m:t>
                        </m:r>
                        <m:r>
                          <a:rPr lang="en-US" sz="2400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400" dirty="0" smtClean="0">
                            <a:latin typeface="Cambria Math" panose="02040503050406030204" pitchFamily="18" charset="0"/>
                          </a:rPr>
                          <m:t>on</m:t>
                        </m:r>
                        <m:r>
                          <a:rPr lang="en-US" sz="2400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400" dirty="0" smtClean="0">
                            <a:latin typeface="Cambria Math" panose="02040503050406030204" pitchFamily="18" charset="0"/>
                          </a:rPr>
                          <m:t>the</m:t>
                        </m:r>
                        <m:r>
                          <a:rPr lang="en-US" sz="2400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400" dirty="0" smtClean="0">
                            <a:latin typeface="Cambria Math" panose="02040503050406030204" pitchFamily="18" charset="0"/>
                          </a:rPr>
                          <m:t>mat</m:t>
                        </m:r>
                        <m:r>
                          <a:rPr lang="en-US" sz="2400" dirty="0" smtClean="0">
                            <a:latin typeface="Cambria Math" panose="02040503050406030204" pitchFamily="18" charset="0"/>
                          </a:rPr>
                          <m:t>”)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2400" dirty="0">
                            <a:latin typeface="Cambria Math" panose="02040503050406030204" pitchFamily="18" charset="0"/>
                          </a:rPr>
                          <m:t>count</m:t>
                        </m:r>
                        <m:r>
                          <a:rPr lang="en-US" sz="2400" dirty="0">
                            <a:latin typeface="Cambria Math" panose="02040503050406030204" pitchFamily="18" charset="0"/>
                          </a:rPr>
                          <m:t>(“</m:t>
                        </m:r>
                        <m:r>
                          <m:rPr>
                            <m:sty m:val="p"/>
                          </m:rPr>
                          <a:rPr lang="en-US" sz="2400" dirty="0">
                            <a:latin typeface="Cambria Math" panose="02040503050406030204" pitchFamily="18" charset="0"/>
                          </a:rPr>
                          <m:t>on</m:t>
                        </m:r>
                        <m:r>
                          <a:rPr lang="en-US" sz="2400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400" dirty="0">
                            <a:latin typeface="Cambria Math" panose="02040503050406030204" pitchFamily="18" charset="0"/>
                          </a:rPr>
                          <m:t>the</m:t>
                        </m:r>
                        <m:r>
                          <a:rPr lang="en-US" sz="2400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400" dirty="0" smtClean="0">
                            <a:latin typeface="Cambria Math" panose="02040503050406030204" pitchFamily="18" charset="0"/>
                          </a:rPr>
                          <m:t>mat</m:t>
                        </m:r>
                        <m:r>
                          <a:rPr lang="en-US" sz="2400" dirty="0">
                            <a:latin typeface="Cambria Math" panose="02040503050406030204" pitchFamily="18" charset="0"/>
                          </a:rPr>
                          <m:t>”)</m:t>
                        </m:r>
                      </m:den>
                    </m:f>
                  </m:oMath>
                </a14:m>
                <a:endParaRPr lang="en-US" sz="24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0DA248A-9AE0-0E5E-F388-3A6793ED1E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01" y="3628046"/>
                <a:ext cx="9013504" cy="681790"/>
              </a:xfrm>
              <a:prstGeom prst="rect">
                <a:avLst/>
              </a:prstGeom>
              <a:blipFill>
                <a:blip r:embed="rId6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31ACD82-24CB-674F-BEB0-C406B2574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B4E53-BCCB-BE4E-A28A-722B6992CCD5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940FED-B3C0-9027-00AD-EF05FFD73A93}"/>
              </a:ext>
            </a:extLst>
          </p:cNvPr>
          <p:cNvSpPr txBox="1"/>
          <p:nvPr/>
        </p:nvSpPr>
        <p:spPr>
          <a:xfrm>
            <a:off x="1906825" y="4860017"/>
            <a:ext cx="533035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latin typeface="Corbel" panose="020B0503020204020204" pitchFamily="34" charset="0"/>
              </a:rPr>
              <a:t>[</a:t>
            </a:r>
            <a:r>
              <a:rPr lang="en-US" sz="1000" dirty="0">
                <a:latin typeface="Corbel" panose="020B0503020204020204" pitchFamily="34" charset="0"/>
                <a:hlinkClick r:id="rId7"/>
              </a:rPr>
              <a:t>Prediction and Entropy of Printed English, </a:t>
            </a:r>
            <a:r>
              <a:rPr lang="en-US" sz="1000" dirty="0" err="1">
                <a:latin typeface="Corbel" panose="020B0503020204020204" pitchFamily="34" charset="0"/>
                <a:hlinkClick r:id="rId7"/>
              </a:rPr>
              <a:t>Shanon</a:t>
            </a:r>
            <a:r>
              <a:rPr lang="en-US" sz="1000" dirty="0">
                <a:latin typeface="Corbel" panose="020B0503020204020204" pitchFamily="34" charset="0"/>
                <a:hlinkClick r:id="rId7"/>
              </a:rPr>
              <a:t> 1950</a:t>
            </a:r>
            <a:r>
              <a:rPr lang="en-US" sz="1000" dirty="0">
                <a:latin typeface="Corbel" panose="020B0503020204020204" pitchFamily="34" charset="0"/>
              </a:rPr>
              <a:t>] </a:t>
            </a:r>
          </a:p>
        </p:txBody>
      </p:sp>
    </p:spTree>
    <p:extLst>
      <p:ext uri="{BB962C8B-B14F-4D97-AF65-F5344CB8AC3E}">
        <p14:creationId xmlns:p14="http://schemas.microsoft.com/office/powerpoint/2010/main" val="2198925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A1EB2-ED8F-7E23-B5A2-6CE8E6498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do I edit the overleaf file?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5D5FB2-C1EB-110F-2216-C0BF5652BF4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Open the link; click on “Menu”; click on ”Copy Project” to clone it. </a:t>
            </a:r>
          </a:p>
          <a:p>
            <a:endParaRPr lang="en-US" dirty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C996D978-2AAB-B2D7-7BEA-EA1F6DD11A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1008" y="1846261"/>
            <a:ext cx="5228857" cy="2964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94065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C757E0-0234-7F93-856C-0198A8B990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57203-7E78-158A-C58B-2C5D968713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278" y="107119"/>
            <a:ext cx="8892209" cy="857542"/>
          </a:xfrm>
        </p:spPr>
        <p:txBody>
          <a:bodyPr>
            <a:noAutofit/>
          </a:bodyPr>
          <a:lstStyle/>
          <a:p>
            <a:r>
              <a:rPr lang="en-US" sz="2800" dirty="0"/>
              <a:t>Understanding Sparsity: A Thought Experiment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A65C07-4573-BFE7-4F5E-565E9451B99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How common are zero-probabilities? 🤔</a:t>
            </a:r>
            <a:br>
              <a:rPr lang="en-US" sz="1800" dirty="0">
                <a:solidFill>
                  <a:schemeClr val="tx1"/>
                </a:solidFill>
              </a:rPr>
            </a:br>
            <a:endParaRPr lang="en-US" sz="1800" dirty="0">
              <a:solidFill>
                <a:schemeClr val="tx1"/>
              </a:solidFill>
            </a:endParaRPr>
          </a:p>
          <a:p>
            <a:r>
              <a:rPr lang="en-US" sz="1800" b="1" dirty="0">
                <a:solidFill>
                  <a:schemeClr val="tx1"/>
                </a:solidFill>
              </a:rPr>
              <a:t>Example:</a:t>
            </a:r>
            <a:r>
              <a:rPr lang="en-US" sz="1800" dirty="0">
                <a:solidFill>
                  <a:schemeClr val="tx1"/>
                </a:solidFill>
              </a:rPr>
              <a:t> Shakespeare as a text corpus </a:t>
            </a:r>
          </a:p>
          <a:p>
            <a:pPr lvl="1"/>
            <a:r>
              <a:rPr lang="en-US" sz="1800" dirty="0">
                <a:solidFill>
                  <a:schemeClr val="tx1"/>
                </a:solidFill>
              </a:rPr>
              <a:t>The size vocab used by Shakespeare: |V|=29,066 </a:t>
            </a:r>
          </a:p>
          <a:p>
            <a:pPr lvl="1"/>
            <a:r>
              <a:rPr lang="en-US" sz="1800" dirty="0">
                <a:solidFill>
                  <a:schemeClr val="tx1"/>
                </a:solidFill>
              </a:rPr>
              <a:t>Shakespeare produced: ~300,000 bigrams </a:t>
            </a:r>
          </a:p>
          <a:p>
            <a:pPr lvl="2"/>
            <a:r>
              <a:rPr lang="en-US" sz="1800" dirty="0">
                <a:solidFill>
                  <a:schemeClr val="tx1"/>
                </a:solidFill>
              </a:rPr>
              <a:t>Out of |V|^2= 844 million possible bigrams </a:t>
            </a:r>
          </a:p>
          <a:p>
            <a:pPr lvl="3"/>
            <a:r>
              <a:rPr lang="en-US" sz="1550" dirty="0">
                <a:solidFill>
                  <a:schemeClr val="tx1"/>
                </a:solidFill>
              </a:rPr>
              <a:t>(some of them don’t make sense, but ok!)</a:t>
            </a:r>
            <a:br>
              <a:rPr lang="en-US" sz="1550" dirty="0">
                <a:solidFill>
                  <a:schemeClr val="tx1"/>
                </a:solidFill>
              </a:rPr>
            </a:br>
            <a:endParaRPr lang="en-US" sz="1550" dirty="0">
              <a:solidFill>
                <a:schemeClr val="tx1"/>
              </a:solidFill>
            </a:endParaRPr>
          </a:p>
          <a:p>
            <a:r>
              <a:rPr lang="en-US" sz="1800" dirty="0">
                <a:solidFill>
                  <a:schemeClr val="tx1"/>
                </a:solidFill>
              </a:rPr>
              <a:t>So, </a:t>
            </a:r>
            <a:r>
              <a:rPr lang="en-US" sz="1800" dirty="0">
                <a:solidFill>
                  <a:srgbClr val="C00000"/>
                </a:solidFill>
              </a:rPr>
              <a:t>99.96%</a:t>
            </a:r>
            <a:r>
              <a:rPr lang="en-US" sz="1800" dirty="0">
                <a:solidFill>
                  <a:schemeClr val="tx1"/>
                </a:solidFill>
              </a:rPr>
              <a:t> of the possible bigrams are </a:t>
            </a:r>
            <a:r>
              <a:rPr lang="en-US" sz="1800" dirty="0">
                <a:solidFill>
                  <a:srgbClr val="C00000"/>
                </a:solidFill>
              </a:rPr>
              <a:t>never seen </a:t>
            </a:r>
            <a:r>
              <a:rPr lang="en-US" sz="1800" dirty="0">
                <a:solidFill>
                  <a:schemeClr val="tx1"/>
                </a:solidFill>
              </a:rPr>
              <a:t>(hence, have zero entries for bigram counts).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C6B505-9A2D-1C15-0214-65D765A3F19B}"/>
              </a:ext>
            </a:extLst>
          </p:cNvPr>
          <p:cNvSpPr txBox="1"/>
          <p:nvPr/>
        </p:nvSpPr>
        <p:spPr>
          <a:xfrm>
            <a:off x="1906825" y="4860017"/>
            <a:ext cx="533035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</a:rPr>
              <a:t>[Slide credit: Mohit </a:t>
            </a:r>
            <a:r>
              <a:rPr lang="en-US" sz="1000" dirty="0" err="1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</a:rPr>
              <a:t>Iyyer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</a:rPr>
              <a:t>] </a:t>
            </a:r>
          </a:p>
        </p:txBody>
      </p:sp>
    </p:spTree>
    <p:extLst>
      <p:ext uri="{BB962C8B-B14F-4D97-AF65-F5344CB8AC3E}">
        <p14:creationId xmlns:p14="http://schemas.microsoft.com/office/powerpoint/2010/main" val="187251293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itle 53">
            <a:extLst>
              <a:ext uri="{FF2B5EF4-FFF2-40B4-BE49-F238E27FC236}">
                <a16:creationId xmlns:a16="http://schemas.microsoft.com/office/drawing/2014/main" id="{CD914191-9880-A6C9-390C-D926BB82CA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N-gram Language Models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11FDAB-D6D2-2456-F626-25E621A0085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/>
          </a:bodyPr>
          <a:lstStyle/>
          <a:p>
            <a:r>
              <a:rPr lang="en-US" sz="2000" b="1" dirty="0">
                <a:latin typeface="Corbel" panose="020B0503020204020204" pitchFamily="34" charset="0"/>
              </a:rPr>
              <a:t>Terminology: </a:t>
            </a:r>
            <a:r>
              <a:rPr lang="en-US" sz="2000" i="1" dirty="0">
                <a:solidFill>
                  <a:srgbClr val="0070C0"/>
                </a:solidFill>
                <a:latin typeface="Corbel" panose="020B0503020204020204" pitchFamily="34" charset="0"/>
              </a:rPr>
              <a:t>n</a:t>
            </a:r>
            <a:r>
              <a:rPr lang="en-US" sz="2000" dirty="0">
                <a:solidFill>
                  <a:srgbClr val="C00000"/>
                </a:solidFill>
                <a:latin typeface="Corbel" panose="020B0503020204020204" pitchFamily="34" charset="0"/>
              </a:rPr>
              <a:t>-gram</a:t>
            </a:r>
            <a:r>
              <a:rPr lang="en-US" sz="2000" dirty="0">
                <a:latin typeface="Corbel" panose="020B0503020204020204" pitchFamily="34" charset="0"/>
              </a:rPr>
              <a:t> is a chunk of </a:t>
            </a:r>
            <a:r>
              <a:rPr lang="en-US" sz="2000" i="1" dirty="0">
                <a:solidFill>
                  <a:srgbClr val="0070C0"/>
                </a:solidFill>
                <a:latin typeface="Corbel" panose="020B0503020204020204" pitchFamily="34" charset="0"/>
              </a:rPr>
              <a:t>n</a:t>
            </a:r>
            <a:r>
              <a:rPr lang="en-US" sz="2000" dirty="0">
                <a:latin typeface="Corbel" panose="020B0503020204020204" pitchFamily="34" charset="0"/>
              </a:rPr>
              <a:t> consecutive words: </a:t>
            </a:r>
          </a:p>
          <a:p>
            <a:pPr marL="742950" lvl="1" indent="-285750"/>
            <a:r>
              <a:rPr lang="en-US" sz="1600" dirty="0">
                <a:solidFill>
                  <a:srgbClr val="C00000"/>
                </a:solidFill>
                <a:latin typeface="Corbel" panose="020B0503020204020204" pitchFamily="34" charset="0"/>
              </a:rPr>
              <a:t>uni</a:t>
            </a:r>
            <a:r>
              <a:rPr lang="en-US" sz="1600" dirty="0">
                <a:latin typeface="Corbel" panose="020B0503020204020204" pitchFamily="34" charset="0"/>
              </a:rPr>
              <a:t>grams: “cat”, “mat”, “sat”, …</a:t>
            </a:r>
          </a:p>
          <a:p>
            <a:pPr marL="742950" lvl="1" indent="-285750"/>
            <a:r>
              <a:rPr lang="en-US" sz="1600" dirty="0">
                <a:solidFill>
                  <a:srgbClr val="C00000"/>
                </a:solidFill>
                <a:latin typeface="Corbel" panose="020B0503020204020204" pitchFamily="34" charset="0"/>
              </a:rPr>
              <a:t>bi</a:t>
            </a:r>
            <a:r>
              <a:rPr lang="en-US" sz="1600" dirty="0">
                <a:latin typeface="Corbel" panose="020B0503020204020204" pitchFamily="34" charset="0"/>
              </a:rPr>
              <a:t>grams: “the cat”, “cat sat”, “sat on”, …</a:t>
            </a:r>
          </a:p>
          <a:p>
            <a:pPr marL="742950" lvl="1" indent="-285750"/>
            <a:r>
              <a:rPr lang="en-US" sz="1600" dirty="0">
                <a:solidFill>
                  <a:srgbClr val="C00000"/>
                </a:solidFill>
                <a:latin typeface="Corbel" panose="020B0503020204020204" pitchFamily="34" charset="0"/>
              </a:rPr>
              <a:t>tri</a:t>
            </a:r>
            <a:r>
              <a:rPr lang="en-US" sz="1600" dirty="0">
                <a:latin typeface="Corbel" panose="020B0503020204020204" pitchFamily="34" charset="0"/>
              </a:rPr>
              <a:t>grams: “the cat sat”, “cat sat on”, “sat on the”, …</a:t>
            </a:r>
          </a:p>
          <a:p>
            <a:pPr marL="742950" lvl="1" indent="-285750"/>
            <a:r>
              <a:rPr lang="en-US" sz="1600" dirty="0">
                <a:solidFill>
                  <a:srgbClr val="C00000"/>
                </a:solidFill>
                <a:latin typeface="Corbel" panose="020B0503020204020204" pitchFamily="34" charset="0"/>
              </a:rPr>
              <a:t>four</a:t>
            </a:r>
            <a:r>
              <a:rPr lang="en-US" sz="1600" dirty="0">
                <a:latin typeface="Corbel" panose="020B0503020204020204" pitchFamily="34" charset="0"/>
              </a:rPr>
              <a:t>-grams: “the cat sat on”, “cat sat on the”, “sat on the mat”, …</a:t>
            </a:r>
            <a:r>
              <a:rPr lang="en-US" sz="1600" dirty="0"/>
              <a:t>   </a:t>
            </a:r>
            <a:br>
              <a:rPr lang="en-US" sz="1600" dirty="0"/>
            </a:br>
            <a:endParaRPr lang="en-US" sz="2400" dirty="0"/>
          </a:p>
          <a:p>
            <a:r>
              <a:rPr lang="en-US" sz="2400" i="1" dirty="0">
                <a:solidFill>
                  <a:srgbClr val="0070C0"/>
                </a:solidFill>
                <a:latin typeface="Corbel" panose="020B0503020204020204" pitchFamily="34" charset="0"/>
              </a:rPr>
              <a:t>n</a:t>
            </a:r>
            <a:r>
              <a:rPr lang="en-US" sz="2400" dirty="0"/>
              <a:t>-gram language model: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1B312CCC-5482-11FA-F3F7-5CCB805E42F8}"/>
                  </a:ext>
                </a:extLst>
              </p:cNvPr>
              <p:cNvSpPr txBox="1"/>
              <p:nvPr/>
            </p:nvSpPr>
            <p:spPr>
              <a:xfrm>
                <a:off x="1323963" y="3974600"/>
                <a:ext cx="616305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 algn="ctr">
                  <a:buNone/>
                </a:pPr>
                <a:r>
                  <a:rPr lang="en-US" sz="2400" dirty="0">
                    <a:latin typeface="Corbel" panose="020B0503020204020204" pitchFamily="34" charset="0"/>
                  </a:rPr>
                  <a:t>P(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400" dirty="0">
                    <a:latin typeface="Corbel" panose="020B0503020204020204" pitchFamily="34" charset="0"/>
                  </a:rPr>
                  <a:t>|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smtClean="0">
                        <a:latin typeface="Cambria Math" panose="02040503050406030204" pitchFamily="18" charset="0"/>
                      </a:rPr>
                      <m:t>,…</m:t>
                    </m:r>
                  </m:oMath>
                </a14:m>
                <a:r>
                  <a:rPr lang="en-US" sz="2400" dirty="0">
                    <a:latin typeface="Corbel" panose="020B050302020402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sz="2400" dirty="0">
                    <a:latin typeface="Corbel" panose="020B0503020204020204" pitchFamily="34" charset="0"/>
                  </a:rPr>
                  <a:t>) </a:t>
                </a:r>
                <a14:m>
                  <m:oMath xmlns:m="http://schemas.openxmlformats.org/officeDocument/2006/math">
                    <m:r>
                      <a:rPr lang="en-US" sz="2400"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sz="2400" dirty="0">
                    <a:latin typeface="Corbel" panose="020B0503020204020204" pitchFamily="34" charset="0"/>
                  </a:rPr>
                  <a:t> P(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400" dirty="0">
                    <a:latin typeface="Corbel" panose="020B0503020204020204" pitchFamily="34" charset="0"/>
                  </a:rPr>
                  <a:t>|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400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2400">
                        <a:latin typeface="Cambria Math" panose="02040503050406030204" pitchFamily="18" charset="0"/>
                      </a:rPr>
                      <m:t>,…</m:t>
                    </m:r>
                  </m:oMath>
                </a14:m>
                <a:r>
                  <a:rPr lang="en-US" sz="2400" dirty="0">
                    <a:latin typeface="Corbel" panose="020B050302020402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sz="2400" dirty="0">
                    <a:latin typeface="Corbel" panose="020B0503020204020204" pitchFamily="34" charset="0"/>
                  </a:rPr>
                  <a:t>) </a:t>
                </a: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1B312CCC-5482-11FA-F3F7-5CCB805E42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963" y="3974600"/>
                <a:ext cx="6163056" cy="461665"/>
              </a:xfrm>
              <a:prstGeom prst="rect">
                <a:avLst/>
              </a:prstGeom>
              <a:blipFill>
                <a:blip r:embed="rId3"/>
                <a:stretch>
                  <a:fillRect t="-5263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21" name="object 14">
            <a:extLst>
              <a:ext uri="{FF2B5EF4-FFF2-40B4-BE49-F238E27FC236}">
                <a16:creationId xmlns:a16="http://schemas.microsoft.com/office/drawing/2014/main" id="{CF10F8ED-3CA9-B792-DB29-97FD2936DDE0}"/>
              </a:ext>
            </a:extLst>
          </p:cNvPr>
          <p:cNvSpPr/>
          <p:nvPr/>
        </p:nvSpPr>
        <p:spPr>
          <a:xfrm>
            <a:off x="4991136" y="3758606"/>
            <a:ext cx="1981200" cy="241300"/>
          </a:xfrm>
          <a:custGeom>
            <a:avLst/>
            <a:gdLst/>
            <a:ahLst/>
            <a:cxnLst/>
            <a:rect l="l" t="t" r="r" b="b"/>
            <a:pathLst>
              <a:path w="1981200" h="241300">
                <a:moveTo>
                  <a:pt x="0" y="240945"/>
                </a:moveTo>
                <a:lnTo>
                  <a:pt x="8331" y="194051"/>
                </a:lnTo>
                <a:lnTo>
                  <a:pt x="31053" y="155757"/>
                </a:lnTo>
                <a:lnTo>
                  <a:pt x="64754" y="129938"/>
                </a:lnTo>
                <a:lnTo>
                  <a:pt x="106024" y="120471"/>
                </a:lnTo>
                <a:lnTo>
                  <a:pt x="884576" y="120473"/>
                </a:lnTo>
                <a:lnTo>
                  <a:pt x="925845" y="111006"/>
                </a:lnTo>
                <a:lnTo>
                  <a:pt x="959546" y="85187"/>
                </a:lnTo>
                <a:lnTo>
                  <a:pt x="982268" y="46893"/>
                </a:lnTo>
                <a:lnTo>
                  <a:pt x="990600" y="0"/>
                </a:lnTo>
                <a:lnTo>
                  <a:pt x="998931" y="46893"/>
                </a:lnTo>
                <a:lnTo>
                  <a:pt x="1021653" y="85187"/>
                </a:lnTo>
                <a:lnTo>
                  <a:pt x="1055354" y="111006"/>
                </a:lnTo>
                <a:lnTo>
                  <a:pt x="1096623" y="120473"/>
                </a:lnTo>
                <a:lnTo>
                  <a:pt x="1875176" y="120473"/>
                </a:lnTo>
                <a:lnTo>
                  <a:pt x="1916445" y="129941"/>
                </a:lnTo>
                <a:lnTo>
                  <a:pt x="1950146" y="155759"/>
                </a:lnTo>
                <a:lnTo>
                  <a:pt x="1972868" y="194053"/>
                </a:lnTo>
                <a:lnTo>
                  <a:pt x="1981200" y="240947"/>
                </a:lnTo>
              </a:path>
            </a:pathLst>
          </a:custGeom>
          <a:ln w="28575">
            <a:solidFill>
              <a:srgbClr val="0070C0"/>
            </a:solidFill>
          </a:ln>
        </p:spPr>
        <p:txBody>
          <a:bodyPr wrap="square" lIns="0" tIns="0" rIns="0" bIns="0" rtlCol="0"/>
          <a:lstStyle/>
          <a:p>
            <a:endParaRPr dirty="0">
              <a:solidFill>
                <a:schemeClr val="accent1"/>
              </a:solidFill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25" name="TextBox 5124">
                <a:extLst>
                  <a:ext uri="{FF2B5EF4-FFF2-40B4-BE49-F238E27FC236}">
                    <a16:creationId xmlns:a16="http://schemas.microsoft.com/office/drawing/2014/main" id="{ACD07922-139F-2EA2-41AD-DCE296700B22}"/>
                  </a:ext>
                </a:extLst>
              </p:cNvPr>
              <p:cNvSpPr txBox="1"/>
              <p:nvPr/>
            </p:nvSpPr>
            <p:spPr>
              <a:xfrm>
                <a:off x="5031275" y="3406524"/>
                <a:ext cx="19812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180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80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sz="1800" dirty="0">
                    <a:latin typeface="Corbel" panose="020B0503020204020204" pitchFamily="34" charset="0"/>
                  </a:rPr>
                  <a:t> elements</a:t>
                </a:r>
              </a:p>
            </p:txBody>
          </p:sp>
        </mc:Choice>
        <mc:Fallback xmlns="">
          <p:sp>
            <p:nvSpPr>
              <p:cNvPr id="5125" name="TextBox 5124">
                <a:extLst>
                  <a:ext uri="{FF2B5EF4-FFF2-40B4-BE49-F238E27FC236}">
                    <a16:creationId xmlns:a16="http://schemas.microsoft.com/office/drawing/2014/main" id="{ACD07922-139F-2EA2-41AD-DCE296700B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1275" y="3406524"/>
                <a:ext cx="1981200" cy="369332"/>
              </a:xfrm>
              <a:prstGeom prst="rect">
                <a:avLst/>
              </a:prstGeom>
              <a:blipFill>
                <a:blip r:embed="rId4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14615A89-2BAC-5A9D-DC52-A9BEA7A8A5E9}"/>
              </a:ext>
            </a:extLst>
          </p:cNvPr>
          <p:cNvSpPr txBox="1"/>
          <p:nvPr/>
        </p:nvSpPr>
        <p:spPr>
          <a:xfrm>
            <a:off x="1906825" y="4860017"/>
            <a:ext cx="533035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latin typeface="Corbel" panose="020B0503020204020204" pitchFamily="34" charset="0"/>
              </a:rPr>
              <a:t>[</a:t>
            </a:r>
            <a:r>
              <a:rPr lang="en-US" sz="1000" dirty="0">
                <a:latin typeface="Corbel" panose="020B0503020204020204" pitchFamily="34" charset="0"/>
                <a:hlinkClick r:id="rId5"/>
              </a:rPr>
              <a:t>Prediction and Entropy of Printed English, </a:t>
            </a:r>
            <a:r>
              <a:rPr lang="en-US" sz="1000" dirty="0" err="1">
                <a:latin typeface="Corbel" panose="020B0503020204020204" pitchFamily="34" charset="0"/>
                <a:hlinkClick r:id="rId5"/>
              </a:rPr>
              <a:t>Shanon</a:t>
            </a:r>
            <a:r>
              <a:rPr lang="en-US" sz="1000" dirty="0">
                <a:latin typeface="Corbel" panose="020B0503020204020204" pitchFamily="34" charset="0"/>
                <a:hlinkClick r:id="rId5"/>
              </a:rPr>
              <a:t> 1950</a:t>
            </a:r>
            <a:r>
              <a:rPr lang="en-US" sz="1000" dirty="0">
                <a:latin typeface="Corbel" panose="020B0503020204020204" pitchFamily="34" charset="0"/>
              </a:rPr>
              <a:t>] </a:t>
            </a:r>
          </a:p>
        </p:txBody>
      </p:sp>
    </p:spTree>
    <p:extLst>
      <p:ext uri="{BB962C8B-B14F-4D97-AF65-F5344CB8AC3E}">
        <p14:creationId xmlns:p14="http://schemas.microsoft.com/office/powerpoint/2010/main" val="15311315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91E199-4F58-88F0-6FA1-DB1A1778EE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EEC68-3C5B-A620-9612-DE42E84118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Generation from N-Gram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3A1E20-5421-0402-098E-3E5578E733F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marL="298450" indent="-285750">
              <a:lnSpc>
                <a:spcPts val="2725"/>
              </a:lnSpc>
              <a:spcBef>
                <a:spcPts val="100"/>
              </a:spcBef>
              <a:buClr>
                <a:srgbClr val="8C1515"/>
              </a:buClr>
              <a:tabLst>
                <a:tab pos="354965" algn="l"/>
                <a:tab pos="355600" algn="l"/>
              </a:tabLst>
            </a:pPr>
            <a:r>
              <a:rPr lang="en-US" spc="-5" dirty="0">
                <a:latin typeface="Corbel" panose="020B0503020204020204" pitchFamily="34" charset="0"/>
                <a:cs typeface="Calibri"/>
              </a:rPr>
              <a:t>You</a:t>
            </a:r>
            <a:r>
              <a:rPr lang="en-US" spc="5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pc="-5" dirty="0">
                <a:latin typeface="Corbel" panose="020B0503020204020204" pitchFamily="34" charset="0"/>
                <a:cs typeface="Calibri"/>
              </a:rPr>
              <a:t>can</a:t>
            </a:r>
            <a:r>
              <a:rPr lang="en-US" spc="10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pc="-5" dirty="0">
                <a:latin typeface="Corbel" panose="020B0503020204020204" pitchFamily="34" charset="0"/>
                <a:cs typeface="Calibri"/>
              </a:rPr>
              <a:t>build</a:t>
            </a:r>
            <a:r>
              <a:rPr lang="en-US" spc="5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dirty="0">
                <a:latin typeface="Corbel" panose="020B0503020204020204" pitchFamily="34" charset="0"/>
                <a:cs typeface="Calibri"/>
              </a:rPr>
              <a:t>a</a:t>
            </a:r>
            <a:r>
              <a:rPr lang="en-US" spc="5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pc="-5" dirty="0">
                <a:latin typeface="Corbel" panose="020B0503020204020204" pitchFamily="34" charset="0"/>
                <a:cs typeface="Calibri"/>
              </a:rPr>
              <a:t>simple</a:t>
            </a:r>
            <a:r>
              <a:rPr lang="en-US" spc="10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b="1" spc="-5" dirty="0">
                <a:solidFill>
                  <a:schemeClr val="accent1"/>
                </a:solidFill>
                <a:latin typeface="Corbel" panose="020B0503020204020204" pitchFamily="34" charset="0"/>
                <a:cs typeface="Calibri"/>
              </a:rPr>
              <a:t>tri</a:t>
            </a:r>
            <a:r>
              <a:rPr lang="en-US" spc="-5" dirty="0">
                <a:latin typeface="Corbel" panose="020B0503020204020204" pitchFamily="34" charset="0"/>
                <a:cs typeface="Calibri"/>
              </a:rPr>
              <a:t>gram</a:t>
            </a:r>
            <a:r>
              <a:rPr lang="en-US" spc="10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pc="-5" dirty="0">
                <a:latin typeface="Corbel" panose="020B0503020204020204" pitchFamily="34" charset="0"/>
                <a:cs typeface="Calibri"/>
              </a:rPr>
              <a:t>Language</a:t>
            </a:r>
            <a:r>
              <a:rPr lang="en-US" spc="15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pc="-5" dirty="0">
                <a:latin typeface="Corbel" panose="020B0503020204020204" pitchFamily="34" charset="0"/>
                <a:cs typeface="Calibri"/>
              </a:rPr>
              <a:t>Model</a:t>
            </a:r>
            <a:r>
              <a:rPr lang="en-US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pc="-5" dirty="0">
                <a:latin typeface="Corbel" panose="020B0503020204020204" pitchFamily="34" charset="0"/>
                <a:cs typeface="Calibri"/>
              </a:rPr>
              <a:t>over</a:t>
            </a:r>
            <a:r>
              <a:rPr lang="en-US" spc="5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dirty="0">
                <a:latin typeface="Corbel" panose="020B0503020204020204" pitchFamily="34" charset="0"/>
                <a:cs typeface="Calibri"/>
              </a:rPr>
              <a:t>a </a:t>
            </a:r>
            <a:r>
              <a:rPr lang="en-US" spc="-5" dirty="0">
                <a:latin typeface="Corbel" panose="020B0503020204020204" pitchFamily="34" charset="0"/>
                <a:cs typeface="Calibri"/>
              </a:rPr>
              <a:t>1.7</a:t>
            </a:r>
            <a:r>
              <a:rPr lang="en-US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pc="-5" dirty="0">
                <a:latin typeface="Corbel" panose="020B0503020204020204" pitchFamily="34" charset="0"/>
                <a:cs typeface="Calibri"/>
              </a:rPr>
              <a:t>million</a:t>
            </a:r>
            <a:r>
              <a:rPr lang="en-US" spc="10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dirty="0">
                <a:latin typeface="Corbel" panose="020B0503020204020204" pitchFamily="34" charset="0"/>
                <a:cs typeface="Calibri"/>
              </a:rPr>
              <a:t>words</a:t>
            </a:r>
            <a:r>
              <a:rPr lang="en-US" spc="5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pc="-5" dirty="0">
                <a:latin typeface="Corbel" panose="020B0503020204020204" pitchFamily="34" charset="0"/>
                <a:cs typeface="Calibri"/>
              </a:rPr>
              <a:t>corpus</a:t>
            </a:r>
            <a:r>
              <a:rPr lang="en-US" spc="10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pc="-5" dirty="0">
                <a:latin typeface="Corbel" panose="020B0503020204020204" pitchFamily="34" charset="0"/>
                <a:cs typeface="Calibri"/>
              </a:rPr>
              <a:t>in</a:t>
            </a:r>
            <a:r>
              <a:rPr lang="en-US" spc="5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dirty="0">
                <a:latin typeface="Corbel" panose="020B0503020204020204" pitchFamily="34" charset="0"/>
                <a:cs typeface="Calibri"/>
              </a:rPr>
              <a:t>a</a:t>
            </a:r>
            <a:r>
              <a:rPr lang="en-US" spc="5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dirty="0">
                <a:latin typeface="Corbel" panose="020B0503020204020204" pitchFamily="34" charset="0"/>
                <a:cs typeface="Calibri"/>
              </a:rPr>
              <a:t>few</a:t>
            </a:r>
            <a:r>
              <a:rPr lang="en-US" spc="10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dirty="0">
                <a:latin typeface="Corbel" panose="020B0503020204020204" pitchFamily="34" charset="0"/>
                <a:cs typeface="Calibri"/>
              </a:rPr>
              <a:t>seconds </a:t>
            </a:r>
            <a:r>
              <a:rPr lang="en-US" spc="-5" dirty="0">
                <a:latin typeface="Corbel" panose="020B0503020204020204" pitchFamily="34" charset="0"/>
                <a:cs typeface="Calibri"/>
              </a:rPr>
              <a:t>on</a:t>
            </a:r>
            <a:r>
              <a:rPr lang="en-US" spc="10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pc="-5" dirty="0">
                <a:latin typeface="Corbel" panose="020B0503020204020204" pitchFamily="34" charset="0"/>
                <a:cs typeface="Calibri"/>
              </a:rPr>
              <a:t>your</a:t>
            </a:r>
            <a:r>
              <a:rPr lang="en-US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pc="-5" dirty="0">
                <a:latin typeface="Corbel" panose="020B0503020204020204" pitchFamily="34" charset="0"/>
                <a:cs typeface="Calibri"/>
              </a:rPr>
              <a:t>laptop*</a:t>
            </a:r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4" name="object 5">
            <a:extLst>
              <a:ext uri="{FF2B5EF4-FFF2-40B4-BE49-F238E27FC236}">
                <a16:creationId xmlns:a16="http://schemas.microsoft.com/office/drawing/2014/main" id="{CB422EAB-2B21-A9FB-8313-831D0BFB266B}"/>
              </a:ext>
            </a:extLst>
          </p:cNvPr>
          <p:cNvSpPr txBox="1"/>
          <p:nvPr/>
        </p:nvSpPr>
        <p:spPr>
          <a:xfrm>
            <a:off x="282633" y="4767263"/>
            <a:ext cx="5471032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Calibri"/>
                <a:cs typeface="Calibri"/>
              </a:rPr>
              <a:t>*</a:t>
            </a:r>
            <a:r>
              <a:rPr sz="1400" spc="20" dirty="0">
                <a:latin typeface="Calibri"/>
                <a:cs typeface="Calibri"/>
              </a:rPr>
              <a:t> </a:t>
            </a:r>
            <a:r>
              <a:rPr sz="1400" spc="-25" dirty="0">
                <a:latin typeface="Calibri"/>
                <a:cs typeface="Calibri"/>
              </a:rPr>
              <a:t>Try</a:t>
            </a:r>
            <a:r>
              <a:rPr sz="1400" spc="15" dirty="0">
                <a:latin typeface="Calibri"/>
                <a:cs typeface="Calibri"/>
              </a:rPr>
              <a:t> </a:t>
            </a:r>
            <a:r>
              <a:rPr sz="1400" spc="-15" dirty="0">
                <a:latin typeface="Calibri"/>
                <a:cs typeface="Calibri"/>
              </a:rPr>
              <a:t>for</a:t>
            </a:r>
            <a:r>
              <a:rPr sz="1400" spc="2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yourself:</a:t>
            </a:r>
            <a:r>
              <a:rPr sz="1400" spc="25" dirty="0">
                <a:solidFill>
                  <a:srgbClr val="4198B5"/>
                </a:solidFill>
                <a:latin typeface="Calibri"/>
                <a:cs typeface="Calibri"/>
              </a:rPr>
              <a:t> </a:t>
            </a:r>
            <a:r>
              <a:rPr sz="1400" u="sng" spc="-10" dirty="0">
                <a:solidFill>
                  <a:srgbClr val="4198B5"/>
                </a:solidFill>
                <a:uFill>
                  <a:solidFill>
                    <a:srgbClr val="4198B5"/>
                  </a:solidFill>
                </a:uFill>
                <a:latin typeface="Consolas" panose="020B0609020204030204" pitchFamily="49" charset="0"/>
                <a:cs typeface="Consolas" panose="020B0609020204030204" pitchFamily="49" charset="0"/>
              </a:rPr>
              <a:t>https://nlpforhackers.io/language-models/</a:t>
            </a:r>
            <a:endParaRPr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534CE8-C8E6-28DD-C634-44CED1961C31}"/>
              </a:ext>
            </a:extLst>
          </p:cNvPr>
          <p:cNvSpPr txBox="1"/>
          <p:nvPr/>
        </p:nvSpPr>
        <p:spPr>
          <a:xfrm>
            <a:off x="6163056" y="4748975"/>
            <a:ext cx="24780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spc="-10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cs typeface="Calibri"/>
              </a:rPr>
              <a:t>[adopted from Chris Manning]</a:t>
            </a:r>
            <a:endParaRPr lang="en-US" dirty="0">
              <a:solidFill>
                <a:schemeClr val="bg1">
                  <a:lumMod val="50000"/>
                </a:schemeClr>
              </a:solidFill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943863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6B3B2-1AB7-2CE7-1824-0295B5674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Generation from N-Gram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F81BD2-AF1C-670C-A449-7C856D47D9E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marL="298450" indent="-285750">
              <a:lnSpc>
                <a:spcPts val="2725"/>
              </a:lnSpc>
              <a:spcBef>
                <a:spcPts val="100"/>
              </a:spcBef>
              <a:buClr>
                <a:srgbClr val="8C1515"/>
              </a:buClr>
              <a:tabLst>
                <a:tab pos="354965" algn="l"/>
                <a:tab pos="355600" algn="l"/>
              </a:tabLst>
            </a:pPr>
            <a:r>
              <a:rPr lang="en-US" spc="-5" dirty="0">
                <a:latin typeface="Corbel" panose="020B0503020204020204" pitchFamily="34" charset="0"/>
                <a:cs typeface="Calibri"/>
              </a:rPr>
              <a:t>You</a:t>
            </a:r>
            <a:r>
              <a:rPr lang="en-US" spc="5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pc="-5" dirty="0">
                <a:latin typeface="Corbel" panose="020B0503020204020204" pitchFamily="34" charset="0"/>
                <a:cs typeface="Calibri"/>
              </a:rPr>
              <a:t>can</a:t>
            </a:r>
            <a:r>
              <a:rPr lang="en-US" spc="10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pc="-5" dirty="0">
                <a:latin typeface="Corbel" panose="020B0503020204020204" pitchFamily="34" charset="0"/>
                <a:cs typeface="Calibri"/>
              </a:rPr>
              <a:t>build</a:t>
            </a:r>
            <a:r>
              <a:rPr lang="en-US" spc="5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dirty="0">
                <a:latin typeface="Corbel" panose="020B0503020204020204" pitchFamily="34" charset="0"/>
                <a:cs typeface="Calibri"/>
              </a:rPr>
              <a:t>a</a:t>
            </a:r>
            <a:r>
              <a:rPr lang="en-US" spc="5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pc="-5" dirty="0">
                <a:latin typeface="Corbel" panose="020B0503020204020204" pitchFamily="34" charset="0"/>
                <a:cs typeface="Calibri"/>
              </a:rPr>
              <a:t>simple</a:t>
            </a:r>
            <a:r>
              <a:rPr lang="en-US" spc="10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b="1" spc="-5" dirty="0">
                <a:solidFill>
                  <a:schemeClr val="accent1"/>
                </a:solidFill>
                <a:latin typeface="Corbel" panose="020B0503020204020204" pitchFamily="34" charset="0"/>
                <a:cs typeface="Calibri"/>
              </a:rPr>
              <a:t>tri</a:t>
            </a:r>
            <a:r>
              <a:rPr lang="en-US" spc="-5" dirty="0">
                <a:latin typeface="Corbel" panose="020B0503020204020204" pitchFamily="34" charset="0"/>
                <a:cs typeface="Calibri"/>
              </a:rPr>
              <a:t>gram</a:t>
            </a:r>
            <a:r>
              <a:rPr lang="en-US" spc="10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pc="-5" dirty="0">
                <a:latin typeface="Corbel" panose="020B0503020204020204" pitchFamily="34" charset="0"/>
                <a:cs typeface="Calibri"/>
              </a:rPr>
              <a:t>Language</a:t>
            </a:r>
            <a:r>
              <a:rPr lang="en-US" spc="15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pc="-5" dirty="0">
                <a:latin typeface="Corbel" panose="020B0503020204020204" pitchFamily="34" charset="0"/>
                <a:cs typeface="Calibri"/>
              </a:rPr>
              <a:t>Model</a:t>
            </a:r>
            <a:r>
              <a:rPr lang="en-US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pc="-5" dirty="0">
                <a:latin typeface="Corbel" panose="020B0503020204020204" pitchFamily="34" charset="0"/>
                <a:cs typeface="Calibri"/>
              </a:rPr>
              <a:t>over</a:t>
            </a:r>
            <a:r>
              <a:rPr lang="en-US" spc="5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dirty="0">
                <a:latin typeface="Corbel" panose="020B0503020204020204" pitchFamily="34" charset="0"/>
                <a:cs typeface="Calibri"/>
              </a:rPr>
              <a:t>a </a:t>
            </a:r>
            <a:r>
              <a:rPr lang="en-US" spc="-5" dirty="0">
                <a:latin typeface="Corbel" panose="020B0503020204020204" pitchFamily="34" charset="0"/>
                <a:cs typeface="Calibri"/>
              </a:rPr>
              <a:t>1.7</a:t>
            </a:r>
            <a:r>
              <a:rPr lang="en-US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pc="-5" dirty="0">
                <a:latin typeface="Corbel" panose="020B0503020204020204" pitchFamily="34" charset="0"/>
                <a:cs typeface="Calibri"/>
              </a:rPr>
              <a:t>million</a:t>
            </a:r>
            <a:r>
              <a:rPr lang="en-US" spc="10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dirty="0">
                <a:latin typeface="Corbel" panose="020B0503020204020204" pitchFamily="34" charset="0"/>
                <a:cs typeface="Calibri"/>
              </a:rPr>
              <a:t>words</a:t>
            </a:r>
            <a:r>
              <a:rPr lang="en-US" spc="5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pc="-5" dirty="0">
                <a:latin typeface="Corbel" panose="020B0503020204020204" pitchFamily="34" charset="0"/>
                <a:cs typeface="Calibri"/>
              </a:rPr>
              <a:t>corpus</a:t>
            </a:r>
            <a:r>
              <a:rPr lang="en-US" spc="10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pc="-5" dirty="0">
                <a:latin typeface="Corbel" panose="020B0503020204020204" pitchFamily="34" charset="0"/>
                <a:cs typeface="Calibri"/>
              </a:rPr>
              <a:t>in</a:t>
            </a:r>
            <a:r>
              <a:rPr lang="en-US" spc="5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dirty="0">
                <a:latin typeface="Corbel" panose="020B0503020204020204" pitchFamily="34" charset="0"/>
                <a:cs typeface="Calibri"/>
              </a:rPr>
              <a:t>a</a:t>
            </a:r>
            <a:r>
              <a:rPr lang="en-US" spc="5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dirty="0">
                <a:latin typeface="Corbel" panose="020B0503020204020204" pitchFamily="34" charset="0"/>
                <a:cs typeface="Calibri"/>
              </a:rPr>
              <a:t>few</a:t>
            </a:r>
            <a:r>
              <a:rPr lang="en-US" spc="10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dirty="0">
                <a:latin typeface="Corbel" panose="020B0503020204020204" pitchFamily="34" charset="0"/>
                <a:cs typeface="Calibri"/>
              </a:rPr>
              <a:t>seconds </a:t>
            </a:r>
            <a:r>
              <a:rPr lang="en-US" spc="-5" dirty="0">
                <a:latin typeface="Corbel" panose="020B0503020204020204" pitchFamily="34" charset="0"/>
                <a:cs typeface="Calibri"/>
              </a:rPr>
              <a:t>on</a:t>
            </a:r>
            <a:r>
              <a:rPr lang="en-US" spc="10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pc="-5" dirty="0">
                <a:latin typeface="Corbel" panose="020B0503020204020204" pitchFamily="34" charset="0"/>
                <a:cs typeface="Calibri"/>
              </a:rPr>
              <a:t>your</a:t>
            </a:r>
            <a:r>
              <a:rPr lang="en-US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pc="-5" dirty="0">
                <a:latin typeface="Corbel" panose="020B0503020204020204" pitchFamily="34" charset="0"/>
                <a:cs typeface="Calibri"/>
              </a:rPr>
              <a:t>laptop*</a:t>
            </a:r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4" name="object 5">
            <a:extLst>
              <a:ext uri="{FF2B5EF4-FFF2-40B4-BE49-F238E27FC236}">
                <a16:creationId xmlns:a16="http://schemas.microsoft.com/office/drawing/2014/main" id="{2FD1BD82-F376-D9B4-CEF8-0C32CD88EF37}"/>
              </a:ext>
            </a:extLst>
          </p:cNvPr>
          <p:cNvSpPr txBox="1"/>
          <p:nvPr/>
        </p:nvSpPr>
        <p:spPr>
          <a:xfrm>
            <a:off x="282633" y="4767263"/>
            <a:ext cx="5471032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Calibri"/>
                <a:cs typeface="Calibri"/>
              </a:rPr>
              <a:t>*</a:t>
            </a:r>
            <a:r>
              <a:rPr sz="1400" spc="20" dirty="0">
                <a:latin typeface="Calibri"/>
                <a:cs typeface="Calibri"/>
              </a:rPr>
              <a:t> </a:t>
            </a:r>
            <a:r>
              <a:rPr sz="1400" spc="-25" dirty="0">
                <a:latin typeface="Calibri"/>
                <a:cs typeface="Calibri"/>
              </a:rPr>
              <a:t>Try</a:t>
            </a:r>
            <a:r>
              <a:rPr sz="1400" spc="15" dirty="0">
                <a:latin typeface="Calibri"/>
                <a:cs typeface="Calibri"/>
              </a:rPr>
              <a:t> </a:t>
            </a:r>
            <a:r>
              <a:rPr sz="1400" spc="-15" dirty="0">
                <a:latin typeface="Calibri"/>
                <a:cs typeface="Calibri"/>
              </a:rPr>
              <a:t>for</a:t>
            </a:r>
            <a:r>
              <a:rPr sz="1400" spc="2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yourself:</a:t>
            </a:r>
            <a:r>
              <a:rPr sz="1400" spc="25" dirty="0">
                <a:solidFill>
                  <a:srgbClr val="4198B5"/>
                </a:solidFill>
                <a:latin typeface="Calibri"/>
                <a:cs typeface="Calibri"/>
              </a:rPr>
              <a:t> </a:t>
            </a:r>
            <a:r>
              <a:rPr sz="1400" u="sng" spc="-10" dirty="0">
                <a:solidFill>
                  <a:srgbClr val="4198B5"/>
                </a:solidFill>
                <a:uFill>
                  <a:solidFill>
                    <a:srgbClr val="4198B5"/>
                  </a:solidFill>
                </a:uFill>
                <a:latin typeface="Consolas" panose="020B0609020204030204" pitchFamily="49" charset="0"/>
                <a:cs typeface="Consolas" panose="020B0609020204030204" pitchFamily="49" charset="0"/>
              </a:rPr>
              <a:t>https://nlpforhackers.io/language-models/</a:t>
            </a:r>
            <a:endParaRPr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0FC110-1201-11F3-2FAA-C2860694A9D3}"/>
              </a:ext>
            </a:extLst>
          </p:cNvPr>
          <p:cNvSpPr txBox="1"/>
          <p:nvPr/>
        </p:nvSpPr>
        <p:spPr>
          <a:xfrm>
            <a:off x="6163056" y="4748975"/>
            <a:ext cx="24780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spc="-10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cs typeface="Calibri"/>
              </a:rPr>
              <a:t>[adopted from Chris Manning]</a:t>
            </a:r>
            <a:endParaRPr lang="en-US" dirty="0">
              <a:solidFill>
                <a:schemeClr val="bg1">
                  <a:lumMod val="50000"/>
                </a:schemeClr>
              </a:solidFill>
              <a:latin typeface="Corbel" panose="020B0503020204020204" pitchFamily="34" charset="0"/>
            </a:endParaRPr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593D689F-8388-942E-968C-5E3BC830A03E}"/>
              </a:ext>
            </a:extLst>
          </p:cNvPr>
          <p:cNvSpPr txBox="1"/>
          <p:nvPr/>
        </p:nvSpPr>
        <p:spPr>
          <a:xfrm>
            <a:off x="800501" y="2346808"/>
            <a:ext cx="23431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329815" algn="l"/>
              </a:tabLst>
            </a:pPr>
            <a:r>
              <a:rPr sz="2400" dirty="0">
                <a:latin typeface="Consolas" panose="020B0609020204030204" pitchFamily="49" charset="0"/>
                <a:cs typeface="Consolas" panose="020B0609020204030204" pitchFamily="49" charset="0"/>
              </a:rPr>
              <a:t>today</a:t>
            </a:r>
            <a:r>
              <a:rPr sz="2400" spc="-45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sz="2400" spc="-5" dirty="0">
                <a:latin typeface="Consolas" panose="020B0609020204030204" pitchFamily="49" charset="0"/>
                <a:cs typeface="Consolas" panose="020B0609020204030204" pitchFamily="49" charset="0"/>
              </a:rPr>
              <a:t>the 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Consolas" panose="020B0609020204030204" pitchFamily="49" charset="0"/>
                <a:cs typeface="Consolas" panose="020B0609020204030204" pitchFamily="49" charset="0"/>
              </a:rPr>
              <a:t> 	</a:t>
            </a:r>
            <a:endParaRPr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BE7C6DD5-FFAD-2121-1704-E101ED4427D3}"/>
              </a:ext>
            </a:extLst>
          </p:cNvPr>
          <p:cNvSpPr txBox="1"/>
          <p:nvPr/>
        </p:nvSpPr>
        <p:spPr>
          <a:xfrm>
            <a:off x="5551850" y="3848370"/>
            <a:ext cx="28403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0070C0"/>
                </a:solidFill>
                <a:latin typeface="Corbel" panose="020B0503020204020204" pitchFamily="34" charset="0"/>
                <a:cs typeface="Calibri"/>
              </a:rPr>
              <a:t>Otherwise,</a:t>
            </a:r>
            <a:r>
              <a:rPr sz="1800" spc="-10" dirty="0">
                <a:solidFill>
                  <a:srgbClr val="0070C0"/>
                </a:solidFill>
                <a:latin typeface="Corbel" panose="020B0503020204020204" pitchFamily="34" charset="0"/>
                <a:cs typeface="Calibri"/>
              </a:rPr>
              <a:t> </a:t>
            </a:r>
            <a:r>
              <a:rPr sz="1800" spc="-5" dirty="0">
                <a:solidFill>
                  <a:srgbClr val="0070C0"/>
                </a:solidFill>
                <a:latin typeface="Corbel" panose="020B0503020204020204" pitchFamily="34" charset="0"/>
                <a:cs typeface="Calibri"/>
              </a:rPr>
              <a:t>seems</a:t>
            </a:r>
            <a:r>
              <a:rPr sz="1800" spc="-15" dirty="0">
                <a:solidFill>
                  <a:srgbClr val="0070C0"/>
                </a:solidFill>
                <a:latin typeface="Corbel" panose="020B0503020204020204" pitchFamily="34" charset="0"/>
                <a:cs typeface="Calibri"/>
              </a:rPr>
              <a:t> </a:t>
            </a:r>
            <a:r>
              <a:rPr sz="1800" spc="-5" dirty="0">
                <a:solidFill>
                  <a:srgbClr val="0070C0"/>
                </a:solidFill>
                <a:latin typeface="Corbel" panose="020B0503020204020204" pitchFamily="34" charset="0"/>
                <a:cs typeface="Calibri"/>
              </a:rPr>
              <a:t>reasonable!</a:t>
            </a:r>
            <a:endParaRPr sz="1800" dirty="0">
              <a:solidFill>
                <a:srgbClr val="0070C0"/>
              </a:solidFill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4" name="object 12">
            <a:extLst>
              <a:ext uri="{FF2B5EF4-FFF2-40B4-BE49-F238E27FC236}">
                <a16:creationId xmlns:a16="http://schemas.microsoft.com/office/drawing/2014/main" id="{F1E17E85-EDD5-0D65-D715-CA4D75D89A05}"/>
              </a:ext>
            </a:extLst>
          </p:cNvPr>
          <p:cNvSpPr txBox="1"/>
          <p:nvPr/>
        </p:nvSpPr>
        <p:spPr>
          <a:xfrm>
            <a:off x="1279986" y="3163556"/>
            <a:ext cx="1547653" cy="567463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49225" marR="5080" indent="-137160">
              <a:lnSpc>
                <a:spcPts val="2090"/>
              </a:lnSpc>
              <a:spcBef>
                <a:spcPts val="225"/>
              </a:spcBef>
            </a:pPr>
            <a:r>
              <a:rPr sz="1800" spc="-10" dirty="0">
                <a:solidFill>
                  <a:srgbClr val="0070C0"/>
                </a:solidFill>
                <a:latin typeface="Corbel" panose="020B0503020204020204" pitchFamily="34" charset="0"/>
                <a:cs typeface="Calibri"/>
              </a:rPr>
              <a:t>get probability </a:t>
            </a:r>
            <a:r>
              <a:rPr sz="1800" spc="-395" dirty="0">
                <a:solidFill>
                  <a:srgbClr val="0070C0"/>
                </a:solidFill>
                <a:latin typeface="Corbel" panose="020B0503020204020204" pitchFamily="34" charset="0"/>
                <a:cs typeface="Calibri"/>
              </a:rPr>
              <a:t> </a:t>
            </a:r>
            <a:r>
              <a:rPr sz="1800" spc="-5" dirty="0">
                <a:solidFill>
                  <a:srgbClr val="0070C0"/>
                </a:solidFill>
                <a:latin typeface="Corbel" panose="020B0503020204020204" pitchFamily="34" charset="0"/>
                <a:cs typeface="Calibri"/>
              </a:rPr>
              <a:t>distribution</a:t>
            </a:r>
            <a:endParaRPr sz="1800" dirty="0">
              <a:solidFill>
                <a:srgbClr val="0070C0"/>
              </a:solidFill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5" name="object 13">
            <a:extLst>
              <a:ext uri="{FF2B5EF4-FFF2-40B4-BE49-F238E27FC236}">
                <a16:creationId xmlns:a16="http://schemas.microsoft.com/office/drawing/2014/main" id="{2C5ED475-A253-32DD-777C-AC877FC68221}"/>
              </a:ext>
            </a:extLst>
          </p:cNvPr>
          <p:cNvSpPr txBox="1"/>
          <p:nvPr/>
        </p:nvSpPr>
        <p:spPr>
          <a:xfrm>
            <a:off x="5775108" y="2694051"/>
            <a:ext cx="2262468" cy="842538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indent="-635" algn="ctr">
              <a:lnSpc>
                <a:spcPct val="100400"/>
              </a:lnSpc>
              <a:spcBef>
                <a:spcPts val="90"/>
              </a:spcBef>
            </a:pPr>
            <a:r>
              <a:rPr sz="1800" u="sng" spc="-10" dirty="0">
                <a:solidFill>
                  <a:srgbClr val="C00000"/>
                </a:solidFill>
                <a:uFill>
                  <a:solidFill>
                    <a:srgbClr val="C00000"/>
                  </a:solidFill>
                </a:uFill>
                <a:latin typeface="Corbel" panose="020B0503020204020204" pitchFamily="34" charset="0"/>
                <a:cs typeface="Calibri"/>
              </a:rPr>
              <a:t>Sparsity problem</a:t>
            </a:r>
            <a:r>
              <a:rPr sz="1800" spc="-10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: </a:t>
            </a:r>
            <a:r>
              <a:rPr sz="1800" spc="-5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 </a:t>
            </a:r>
            <a:r>
              <a:rPr sz="1800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not </a:t>
            </a:r>
            <a:r>
              <a:rPr sz="1800" spc="-5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much </a:t>
            </a:r>
            <a:r>
              <a:rPr sz="1800" spc="-10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granularity </a:t>
            </a:r>
            <a:r>
              <a:rPr sz="1800" spc="-395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 </a:t>
            </a:r>
            <a:r>
              <a:rPr sz="1800" spc="-5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in</a:t>
            </a:r>
            <a:r>
              <a:rPr sz="1800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 the </a:t>
            </a:r>
            <a:r>
              <a:rPr sz="1800" spc="-5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probability distribution</a:t>
            </a:r>
            <a:endParaRPr sz="1800" dirty="0">
              <a:latin typeface="Corbel" panose="020B0503020204020204" pitchFamily="34" charset="0"/>
              <a:cs typeface="Calibri"/>
            </a:endParaRPr>
          </a:p>
        </p:txBody>
      </p: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88C3F75C-C9F4-CE80-C94A-31B608C162FB}"/>
              </a:ext>
            </a:extLst>
          </p:cNvPr>
          <p:cNvCxnSpPr/>
          <p:nvPr/>
        </p:nvCxnSpPr>
        <p:spPr>
          <a:xfrm rot="16200000" flipH="1">
            <a:off x="2776347" y="2920365"/>
            <a:ext cx="875538" cy="649224"/>
          </a:xfrm>
          <a:prstGeom prst="bentConnector3">
            <a:avLst>
              <a:gd name="adj1" fmla="val 101175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9F56524F-39F0-02C5-5E7E-81902D36E766}"/>
              </a:ext>
            </a:extLst>
          </p:cNvPr>
          <p:cNvSpPr txBox="1"/>
          <p:nvPr/>
        </p:nvSpPr>
        <p:spPr>
          <a:xfrm>
            <a:off x="3543014" y="3054330"/>
            <a:ext cx="2132012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company 	0.153 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bank 	0.153 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price 	0.077 </a:t>
            </a:r>
          </a:p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italian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	0.039 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emirate 	0.039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2864361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4" grpId="0"/>
      <p:bldP spid="15" grpId="0"/>
      <p:bldP spid="24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6B3B2-1AB7-2CE7-1824-0295B5674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Generation from N-Gram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F81BD2-AF1C-670C-A449-7C856D47D9E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marL="298450" indent="-285750">
              <a:lnSpc>
                <a:spcPts val="2725"/>
              </a:lnSpc>
              <a:spcBef>
                <a:spcPts val="100"/>
              </a:spcBef>
              <a:buClr>
                <a:srgbClr val="8C1515"/>
              </a:buClr>
              <a:tabLst>
                <a:tab pos="354965" algn="l"/>
                <a:tab pos="355600" algn="l"/>
              </a:tabLst>
            </a:pPr>
            <a:r>
              <a:rPr lang="en-US" spc="-5" dirty="0">
                <a:latin typeface="Corbel" panose="020B0503020204020204" pitchFamily="34" charset="0"/>
                <a:cs typeface="Calibri"/>
              </a:rPr>
              <a:t>Now we can sample from this mode: </a:t>
            </a:r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4" name="object 5">
            <a:extLst>
              <a:ext uri="{FF2B5EF4-FFF2-40B4-BE49-F238E27FC236}">
                <a16:creationId xmlns:a16="http://schemas.microsoft.com/office/drawing/2014/main" id="{2FD1BD82-F376-D9B4-CEF8-0C32CD88EF37}"/>
              </a:ext>
            </a:extLst>
          </p:cNvPr>
          <p:cNvSpPr txBox="1"/>
          <p:nvPr/>
        </p:nvSpPr>
        <p:spPr>
          <a:xfrm>
            <a:off x="282633" y="4767263"/>
            <a:ext cx="5471032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Calibri"/>
                <a:cs typeface="Calibri"/>
              </a:rPr>
              <a:t>*</a:t>
            </a:r>
            <a:r>
              <a:rPr sz="1400" spc="20" dirty="0">
                <a:latin typeface="Calibri"/>
                <a:cs typeface="Calibri"/>
              </a:rPr>
              <a:t> </a:t>
            </a:r>
            <a:r>
              <a:rPr sz="1400" spc="-25" dirty="0">
                <a:latin typeface="Calibri"/>
                <a:cs typeface="Calibri"/>
              </a:rPr>
              <a:t>Try</a:t>
            </a:r>
            <a:r>
              <a:rPr sz="1400" spc="15" dirty="0">
                <a:latin typeface="Calibri"/>
                <a:cs typeface="Calibri"/>
              </a:rPr>
              <a:t> </a:t>
            </a:r>
            <a:r>
              <a:rPr sz="1400" spc="-15" dirty="0">
                <a:latin typeface="Calibri"/>
                <a:cs typeface="Calibri"/>
              </a:rPr>
              <a:t>for</a:t>
            </a:r>
            <a:r>
              <a:rPr sz="1400" spc="2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yourself:</a:t>
            </a:r>
            <a:r>
              <a:rPr sz="1400" spc="25" dirty="0">
                <a:solidFill>
                  <a:srgbClr val="4198B5"/>
                </a:solidFill>
                <a:latin typeface="Calibri"/>
                <a:cs typeface="Calibri"/>
              </a:rPr>
              <a:t> </a:t>
            </a:r>
            <a:r>
              <a:rPr sz="1400" u="sng" spc="-10" dirty="0">
                <a:solidFill>
                  <a:srgbClr val="4198B5"/>
                </a:solidFill>
                <a:uFill>
                  <a:solidFill>
                    <a:srgbClr val="4198B5"/>
                  </a:solidFill>
                </a:uFill>
                <a:latin typeface="Consolas" panose="020B0609020204030204" pitchFamily="49" charset="0"/>
                <a:cs typeface="Consolas" panose="020B0609020204030204" pitchFamily="49" charset="0"/>
              </a:rPr>
              <a:t>https://nlpforhackers.io/language-models/</a:t>
            </a:r>
            <a:endParaRPr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0FC110-1201-11F3-2FAA-C2860694A9D3}"/>
              </a:ext>
            </a:extLst>
          </p:cNvPr>
          <p:cNvSpPr txBox="1"/>
          <p:nvPr/>
        </p:nvSpPr>
        <p:spPr>
          <a:xfrm>
            <a:off x="6163056" y="4748975"/>
            <a:ext cx="24780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spc="-10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cs typeface="Calibri"/>
              </a:rPr>
              <a:t>[adopted from Chris Manning]</a:t>
            </a:r>
            <a:endParaRPr lang="en-US" dirty="0">
              <a:solidFill>
                <a:schemeClr val="bg1">
                  <a:lumMod val="50000"/>
                </a:schemeClr>
              </a:solidFill>
              <a:latin typeface="Corbel" panose="020B0503020204020204" pitchFamily="34" charset="0"/>
            </a:endParaRPr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593D689F-8388-942E-968C-5E3BC830A03E}"/>
              </a:ext>
            </a:extLst>
          </p:cNvPr>
          <p:cNvSpPr txBox="1"/>
          <p:nvPr/>
        </p:nvSpPr>
        <p:spPr>
          <a:xfrm>
            <a:off x="800501" y="2346808"/>
            <a:ext cx="23431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329815" algn="l"/>
              </a:tabLst>
            </a:pPr>
            <a:r>
              <a:rPr sz="2400" dirty="0">
                <a:latin typeface="Consolas" panose="020B0609020204030204" pitchFamily="49" charset="0"/>
                <a:cs typeface="Consolas" panose="020B0609020204030204" pitchFamily="49" charset="0"/>
              </a:rPr>
              <a:t>today</a:t>
            </a:r>
            <a:r>
              <a:rPr sz="2400" spc="-45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sz="2400" spc="-5" dirty="0">
                <a:latin typeface="Consolas" panose="020B0609020204030204" pitchFamily="49" charset="0"/>
                <a:cs typeface="Consolas" panose="020B0609020204030204" pitchFamily="49" charset="0"/>
              </a:rPr>
              <a:t>the 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Consolas" panose="020B0609020204030204" pitchFamily="49" charset="0"/>
                <a:cs typeface="Consolas" panose="020B0609020204030204" pitchFamily="49" charset="0"/>
              </a:rPr>
              <a:t> 	</a:t>
            </a:r>
            <a:endParaRPr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4" name="object 12">
            <a:extLst>
              <a:ext uri="{FF2B5EF4-FFF2-40B4-BE49-F238E27FC236}">
                <a16:creationId xmlns:a16="http://schemas.microsoft.com/office/drawing/2014/main" id="{F1E17E85-EDD5-0D65-D715-CA4D75D89A05}"/>
              </a:ext>
            </a:extLst>
          </p:cNvPr>
          <p:cNvSpPr txBox="1"/>
          <p:nvPr/>
        </p:nvSpPr>
        <p:spPr>
          <a:xfrm>
            <a:off x="1279986" y="3163556"/>
            <a:ext cx="1547653" cy="567463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49225" marR="5080" indent="-137160">
              <a:lnSpc>
                <a:spcPts val="2090"/>
              </a:lnSpc>
              <a:spcBef>
                <a:spcPts val="225"/>
              </a:spcBef>
            </a:pPr>
            <a:r>
              <a:rPr sz="1800" spc="-10" dirty="0">
                <a:solidFill>
                  <a:srgbClr val="0070C0"/>
                </a:solidFill>
                <a:latin typeface="Corbel" panose="020B0503020204020204" pitchFamily="34" charset="0"/>
                <a:cs typeface="Calibri"/>
              </a:rPr>
              <a:t>get probability </a:t>
            </a:r>
            <a:r>
              <a:rPr sz="1800" spc="-395" dirty="0">
                <a:solidFill>
                  <a:srgbClr val="0070C0"/>
                </a:solidFill>
                <a:latin typeface="Corbel" panose="020B0503020204020204" pitchFamily="34" charset="0"/>
                <a:cs typeface="Calibri"/>
              </a:rPr>
              <a:t> </a:t>
            </a:r>
            <a:r>
              <a:rPr sz="1800" spc="-5" dirty="0">
                <a:solidFill>
                  <a:srgbClr val="0070C0"/>
                </a:solidFill>
                <a:latin typeface="Corbel" panose="020B0503020204020204" pitchFamily="34" charset="0"/>
                <a:cs typeface="Calibri"/>
              </a:rPr>
              <a:t>distribution</a:t>
            </a:r>
            <a:endParaRPr sz="1800" dirty="0">
              <a:solidFill>
                <a:srgbClr val="0070C0"/>
              </a:solidFill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5" name="object 13">
            <a:extLst>
              <a:ext uri="{FF2B5EF4-FFF2-40B4-BE49-F238E27FC236}">
                <a16:creationId xmlns:a16="http://schemas.microsoft.com/office/drawing/2014/main" id="{2C5ED475-A253-32DD-777C-AC877FC68221}"/>
              </a:ext>
            </a:extLst>
          </p:cNvPr>
          <p:cNvSpPr txBox="1"/>
          <p:nvPr/>
        </p:nvSpPr>
        <p:spPr>
          <a:xfrm>
            <a:off x="5775108" y="2694051"/>
            <a:ext cx="2262468" cy="842538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indent="-635" algn="ctr">
              <a:lnSpc>
                <a:spcPct val="100400"/>
              </a:lnSpc>
              <a:spcBef>
                <a:spcPts val="90"/>
              </a:spcBef>
            </a:pPr>
            <a:r>
              <a:rPr sz="1800" u="sng" spc="-10" dirty="0">
                <a:solidFill>
                  <a:srgbClr val="C00000"/>
                </a:solidFill>
                <a:uFill>
                  <a:solidFill>
                    <a:srgbClr val="C00000"/>
                  </a:solidFill>
                </a:uFill>
                <a:latin typeface="Corbel" panose="020B0503020204020204" pitchFamily="34" charset="0"/>
                <a:cs typeface="Calibri"/>
              </a:rPr>
              <a:t>Sparsity problem</a:t>
            </a:r>
            <a:r>
              <a:rPr sz="1800" spc="-10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: </a:t>
            </a:r>
            <a:r>
              <a:rPr sz="1800" spc="-5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 </a:t>
            </a:r>
            <a:r>
              <a:rPr sz="1800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not </a:t>
            </a:r>
            <a:r>
              <a:rPr sz="1800" spc="-5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much </a:t>
            </a:r>
            <a:r>
              <a:rPr sz="1800" spc="-10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granularity </a:t>
            </a:r>
            <a:r>
              <a:rPr sz="1800" spc="-395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 </a:t>
            </a:r>
            <a:r>
              <a:rPr sz="1800" spc="-5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in</a:t>
            </a:r>
            <a:r>
              <a:rPr sz="1800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 the </a:t>
            </a:r>
            <a:r>
              <a:rPr sz="1800" spc="-5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probability distribution</a:t>
            </a:r>
            <a:endParaRPr sz="1800" dirty="0">
              <a:latin typeface="Corbel" panose="020B0503020204020204" pitchFamily="34" charset="0"/>
              <a:cs typeface="Calibri"/>
            </a:endParaRPr>
          </a:p>
        </p:txBody>
      </p: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88C3F75C-C9F4-CE80-C94A-31B608C162FB}"/>
              </a:ext>
            </a:extLst>
          </p:cNvPr>
          <p:cNvCxnSpPr/>
          <p:nvPr/>
        </p:nvCxnSpPr>
        <p:spPr>
          <a:xfrm rot="16200000" flipH="1">
            <a:off x="2776347" y="2920365"/>
            <a:ext cx="875538" cy="649224"/>
          </a:xfrm>
          <a:prstGeom prst="bentConnector3">
            <a:avLst>
              <a:gd name="adj1" fmla="val 101175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9F56524F-39F0-02C5-5E7E-81902D36E766}"/>
              </a:ext>
            </a:extLst>
          </p:cNvPr>
          <p:cNvSpPr txBox="1"/>
          <p:nvPr/>
        </p:nvSpPr>
        <p:spPr>
          <a:xfrm>
            <a:off x="3543014" y="3054330"/>
            <a:ext cx="2132012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company 	0.153 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bank 	0.153 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price 	0.077 </a:t>
            </a:r>
          </a:p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italian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	0.039 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emirate 	0.039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...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DDC0BDE-64EC-69BA-8352-995AD94510C8}"/>
              </a:ext>
            </a:extLst>
          </p:cNvPr>
          <p:cNvSpPr/>
          <p:nvPr/>
        </p:nvSpPr>
        <p:spPr>
          <a:xfrm>
            <a:off x="3557016" y="3529377"/>
            <a:ext cx="1636776" cy="228807"/>
          </a:xfrm>
          <a:prstGeom prst="rect">
            <a:avLst/>
          </a:prstGeom>
          <a:solidFill>
            <a:srgbClr val="C00000">
              <a:alpha val="1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9" name="object 6">
            <a:extLst>
              <a:ext uri="{FF2B5EF4-FFF2-40B4-BE49-F238E27FC236}">
                <a16:creationId xmlns:a16="http://schemas.microsoft.com/office/drawing/2014/main" id="{980A25DA-5D27-7874-82B3-01E84161E110}"/>
              </a:ext>
            </a:extLst>
          </p:cNvPr>
          <p:cNvSpPr txBox="1"/>
          <p:nvPr/>
        </p:nvSpPr>
        <p:spPr>
          <a:xfrm>
            <a:off x="5551850" y="3848370"/>
            <a:ext cx="28403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0070C0"/>
                </a:solidFill>
                <a:latin typeface="Corbel" panose="020B0503020204020204" pitchFamily="34" charset="0"/>
                <a:cs typeface="Calibri"/>
              </a:rPr>
              <a:t>Otherwise,</a:t>
            </a:r>
            <a:r>
              <a:rPr sz="1800" spc="-10" dirty="0">
                <a:solidFill>
                  <a:srgbClr val="0070C0"/>
                </a:solidFill>
                <a:latin typeface="Corbel" panose="020B0503020204020204" pitchFamily="34" charset="0"/>
                <a:cs typeface="Calibri"/>
              </a:rPr>
              <a:t> </a:t>
            </a:r>
            <a:r>
              <a:rPr sz="1800" spc="-5" dirty="0">
                <a:solidFill>
                  <a:srgbClr val="0070C0"/>
                </a:solidFill>
                <a:latin typeface="Corbel" panose="020B0503020204020204" pitchFamily="34" charset="0"/>
                <a:cs typeface="Calibri"/>
              </a:rPr>
              <a:t>seems</a:t>
            </a:r>
            <a:r>
              <a:rPr sz="1800" spc="-15" dirty="0">
                <a:solidFill>
                  <a:srgbClr val="0070C0"/>
                </a:solidFill>
                <a:latin typeface="Corbel" panose="020B0503020204020204" pitchFamily="34" charset="0"/>
                <a:cs typeface="Calibri"/>
              </a:rPr>
              <a:t> </a:t>
            </a:r>
            <a:r>
              <a:rPr sz="1800" spc="-5" dirty="0">
                <a:solidFill>
                  <a:srgbClr val="0070C0"/>
                </a:solidFill>
                <a:latin typeface="Corbel" panose="020B0503020204020204" pitchFamily="34" charset="0"/>
                <a:cs typeface="Calibri"/>
              </a:rPr>
              <a:t>reasonable!</a:t>
            </a:r>
            <a:endParaRPr sz="1800" dirty="0">
              <a:solidFill>
                <a:srgbClr val="0070C0"/>
              </a:solidFill>
              <a:latin typeface="Corbel" panose="020B0503020204020204" pitchFamily="34" charset="0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33357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9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6B3B2-1AB7-2CE7-1824-0295B5674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Generation from N-Gram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F81BD2-AF1C-670C-A449-7C856D47D9E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marL="355600" indent="-342900">
              <a:lnSpc>
                <a:spcPts val="2725"/>
              </a:lnSpc>
              <a:spcBef>
                <a:spcPts val="100"/>
              </a:spcBef>
              <a:buClr>
                <a:srgbClr val="8C1515"/>
              </a:buClr>
              <a:buFont typeface="Times New Roman"/>
              <a:buChar char="•"/>
              <a:tabLst>
                <a:tab pos="354965" algn="l"/>
                <a:tab pos="355600" algn="l"/>
              </a:tabLst>
            </a:pPr>
            <a:r>
              <a:rPr lang="en-US" spc="-5" dirty="0">
                <a:latin typeface="Corbel" panose="020B0503020204020204" pitchFamily="34" charset="0"/>
                <a:cs typeface="Calibri"/>
              </a:rPr>
              <a:t>Now we can sample from this mode: </a:t>
            </a:r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4" name="object 5">
            <a:extLst>
              <a:ext uri="{FF2B5EF4-FFF2-40B4-BE49-F238E27FC236}">
                <a16:creationId xmlns:a16="http://schemas.microsoft.com/office/drawing/2014/main" id="{2FD1BD82-F376-D9B4-CEF8-0C32CD88EF37}"/>
              </a:ext>
            </a:extLst>
          </p:cNvPr>
          <p:cNvSpPr txBox="1"/>
          <p:nvPr/>
        </p:nvSpPr>
        <p:spPr>
          <a:xfrm>
            <a:off x="282633" y="4767263"/>
            <a:ext cx="5471032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Calibri"/>
                <a:cs typeface="Calibri"/>
              </a:rPr>
              <a:t>*</a:t>
            </a:r>
            <a:r>
              <a:rPr sz="1400" spc="20" dirty="0">
                <a:latin typeface="Calibri"/>
                <a:cs typeface="Calibri"/>
              </a:rPr>
              <a:t> </a:t>
            </a:r>
            <a:r>
              <a:rPr sz="1400" spc="-25" dirty="0">
                <a:latin typeface="Calibri"/>
                <a:cs typeface="Calibri"/>
              </a:rPr>
              <a:t>Try</a:t>
            </a:r>
            <a:r>
              <a:rPr sz="1400" spc="15" dirty="0">
                <a:latin typeface="Calibri"/>
                <a:cs typeface="Calibri"/>
              </a:rPr>
              <a:t> </a:t>
            </a:r>
            <a:r>
              <a:rPr sz="1400" spc="-15" dirty="0">
                <a:latin typeface="Calibri"/>
                <a:cs typeface="Calibri"/>
              </a:rPr>
              <a:t>for</a:t>
            </a:r>
            <a:r>
              <a:rPr sz="1400" spc="2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yourself:</a:t>
            </a:r>
            <a:r>
              <a:rPr sz="1400" spc="25" dirty="0">
                <a:solidFill>
                  <a:srgbClr val="4198B5"/>
                </a:solidFill>
                <a:latin typeface="Calibri"/>
                <a:cs typeface="Calibri"/>
              </a:rPr>
              <a:t> </a:t>
            </a:r>
            <a:r>
              <a:rPr sz="1400" u="sng" spc="-10" dirty="0">
                <a:solidFill>
                  <a:srgbClr val="4198B5"/>
                </a:solidFill>
                <a:uFill>
                  <a:solidFill>
                    <a:srgbClr val="4198B5"/>
                  </a:solidFill>
                </a:uFill>
                <a:latin typeface="Consolas" panose="020B0609020204030204" pitchFamily="49" charset="0"/>
                <a:cs typeface="Consolas" panose="020B0609020204030204" pitchFamily="49" charset="0"/>
              </a:rPr>
              <a:t>https://nlpforhackers.io/language-models/</a:t>
            </a:r>
            <a:endParaRPr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0FC110-1201-11F3-2FAA-C2860694A9D3}"/>
              </a:ext>
            </a:extLst>
          </p:cNvPr>
          <p:cNvSpPr txBox="1"/>
          <p:nvPr/>
        </p:nvSpPr>
        <p:spPr>
          <a:xfrm>
            <a:off x="6163056" y="4748975"/>
            <a:ext cx="24780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spc="-10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cs typeface="Calibri"/>
              </a:rPr>
              <a:t>[adopted from Chris Manning]</a:t>
            </a:r>
            <a:endParaRPr lang="en-US" dirty="0">
              <a:solidFill>
                <a:schemeClr val="bg1">
                  <a:lumMod val="50000"/>
                </a:schemeClr>
              </a:solidFill>
              <a:latin typeface="Corbel" panose="020B0503020204020204" pitchFamily="34" charset="0"/>
            </a:endParaRPr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593D689F-8388-942E-968C-5E3BC830A03E}"/>
              </a:ext>
            </a:extLst>
          </p:cNvPr>
          <p:cNvSpPr txBox="1"/>
          <p:nvPr/>
        </p:nvSpPr>
        <p:spPr>
          <a:xfrm>
            <a:off x="800500" y="2346808"/>
            <a:ext cx="4764797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329815" algn="l"/>
              </a:tabLst>
            </a:pPr>
            <a:r>
              <a:rPr sz="2400" dirty="0">
                <a:latin typeface="Consolas" panose="020B0609020204030204" pitchFamily="49" charset="0"/>
                <a:cs typeface="Consolas" panose="020B0609020204030204" pitchFamily="49" charset="0"/>
              </a:rPr>
              <a:t>today</a:t>
            </a:r>
            <a:r>
              <a:rPr sz="2400" spc="-45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sz="2400" spc="-5" dirty="0">
                <a:latin typeface="Consolas" panose="020B0609020204030204" pitchFamily="49" charset="0"/>
                <a:cs typeface="Consolas" panose="020B0609020204030204" pitchFamily="49" charset="0"/>
              </a:rPr>
              <a:t>the </a:t>
            </a:r>
            <a:r>
              <a:rPr lang="en-US" sz="2400" spc="-5" dirty="0">
                <a:latin typeface="Consolas" panose="020B0609020204030204" pitchFamily="49" charset="0"/>
                <a:cs typeface="Consolas" panose="020B0609020204030204" pitchFamily="49" charset="0"/>
              </a:rPr>
              <a:t>price 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Consolas" panose="020B0609020204030204" pitchFamily="49" charset="0"/>
                <a:cs typeface="Consolas" panose="020B0609020204030204" pitchFamily="49" charset="0"/>
              </a:rPr>
              <a:t> 	</a:t>
            </a:r>
            <a:endParaRPr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4" name="object 12">
            <a:extLst>
              <a:ext uri="{FF2B5EF4-FFF2-40B4-BE49-F238E27FC236}">
                <a16:creationId xmlns:a16="http://schemas.microsoft.com/office/drawing/2014/main" id="{F1E17E85-EDD5-0D65-D715-CA4D75D89A05}"/>
              </a:ext>
            </a:extLst>
          </p:cNvPr>
          <p:cNvSpPr txBox="1"/>
          <p:nvPr/>
        </p:nvSpPr>
        <p:spPr>
          <a:xfrm>
            <a:off x="1279986" y="3163556"/>
            <a:ext cx="1547653" cy="567463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49225" marR="5080" indent="-137160">
              <a:lnSpc>
                <a:spcPts val="2090"/>
              </a:lnSpc>
              <a:spcBef>
                <a:spcPts val="225"/>
              </a:spcBef>
            </a:pPr>
            <a:r>
              <a:rPr sz="1800" spc="-10" dirty="0">
                <a:solidFill>
                  <a:srgbClr val="0070C0"/>
                </a:solidFill>
                <a:latin typeface="Corbel" panose="020B0503020204020204" pitchFamily="34" charset="0"/>
                <a:cs typeface="Calibri"/>
              </a:rPr>
              <a:t>get probability </a:t>
            </a:r>
            <a:r>
              <a:rPr sz="1800" spc="-395" dirty="0">
                <a:solidFill>
                  <a:srgbClr val="0070C0"/>
                </a:solidFill>
                <a:latin typeface="Corbel" panose="020B0503020204020204" pitchFamily="34" charset="0"/>
                <a:cs typeface="Calibri"/>
              </a:rPr>
              <a:t> </a:t>
            </a:r>
            <a:r>
              <a:rPr sz="1800" spc="-5" dirty="0">
                <a:solidFill>
                  <a:srgbClr val="0070C0"/>
                </a:solidFill>
                <a:latin typeface="Corbel" panose="020B0503020204020204" pitchFamily="34" charset="0"/>
                <a:cs typeface="Calibri"/>
              </a:rPr>
              <a:t>distribution</a:t>
            </a:r>
            <a:endParaRPr sz="1800" dirty="0">
              <a:solidFill>
                <a:srgbClr val="0070C0"/>
              </a:solidFill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5" name="object 13">
            <a:extLst>
              <a:ext uri="{FF2B5EF4-FFF2-40B4-BE49-F238E27FC236}">
                <a16:creationId xmlns:a16="http://schemas.microsoft.com/office/drawing/2014/main" id="{2C5ED475-A253-32DD-777C-AC877FC68221}"/>
              </a:ext>
            </a:extLst>
          </p:cNvPr>
          <p:cNvSpPr txBox="1"/>
          <p:nvPr/>
        </p:nvSpPr>
        <p:spPr>
          <a:xfrm>
            <a:off x="5775108" y="2694051"/>
            <a:ext cx="2262468" cy="842538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indent="-635" algn="ctr">
              <a:lnSpc>
                <a:spcPct val="100400"/>
              </a:lnSpc>
              <a:spcBef>
                <a:spcPts val="90"/>
              </a:spcBef>
            </a:pPr>
            <a:r>
              <a:rPr sz="1800" u="sng" spc="-10" dirty="0">
                <a:solidFill>
                  <a:srgbClr val="C00000"/>
                </a:solidFill>
                <a:uFill>
                  <a:solidFill>
                    <a:srgbClr val="C00000"/>
                  </a:solidFill>
                </a:uFill>
                <a:latin typeface="Corbel" panose="020B0503020204020204" pitchFamily="34" charset="0"/>
                <a:cs typeface="Calibri"/>
              </a:rPr>
              <a:t>Sparsity problem</a:t>
            </a:r>
            <a:r>
              <a:rPr sz="1800" spc="-10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: </a:t>
            </a:r>
            <a:r>
              <a:rPr sz="1800" spc="-5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 </a:t>
            </a:r>
            <a:r>
              <a:rPr sz="1800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not </a:t>
            </a:r>
            <a:r>
              <a:rPr sz="1800" spc="-5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much </a:t>
            </a:r>
            <a:r>
              <a:rPr sz="1800" spc="-10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granularity </a:t>
            </a:r>
            <a:r>
              <a:rPr sz="1800" spc="-395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 </a:t>
            </a:r>
            <a:r>
              <a:rPr sz="1800" spc="-5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in</a:t>
            </a:r>
            <a:r>
              <a:rPr sz="1800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 the </a:t>
            </a:r>
            <a:r>
              <a:rPr sz="1800" spc="-5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probability distribution</a:t>
            </a:r>
            <a:endParaRPr sz="1800" dirty="0">
              <a:latin typeface="Corbel" panose="020B0503020204020204" pitchFamily="34" charset="0"/>
              <a:cs typeface="Calibri"/>
            </a:endParaRPr>
          </a:p>
        </p:txBody>
      </p: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88C3F75C-C9F4-CE80-C94A-31B608C162FB}"/>
              </a:ext>
            </a:extLst>
          </p:cNvPr>
          <p:cNvCxnSpPr>
            <a:cxnSpLocks/>
          </p:cNvCxnSpPr>
          <p:nvPr/>
        </p:nvCxnSpPr>
        <p:spPr>
          <a:xfrm rot="16200000" flipH="1">
            <a:off x="2776347" y="2920365"/>
            <a:ext cx="875538" cy="649224"/>
          </a:xfrm>
          <a:prstGeom prst="bentConnector3">
            <a:avLst>
              <a:gd name="adj1" fmla="val 101175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9F56524F-39F0-02C5-5E7E-81902D36E766}"/>
              </a:ext>
            </a:extLst>
          </p:cNvPr>
          <p:cNvSpPr txBox="1"/>
          <p:nvPr/>
        </p:nvSpPr>
        <p:spPr>
          <a:xfrm>
            <a:off x="3543014" y="3054330"/>
            <a:ext cx="2132012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of 	0.308 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for 	0.050 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it 	0.046 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to 	0.046 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is 	0.031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...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DDC0BDE-64EC-69BA-8352-995AD94510C8}"/>
              </a:ext>
            </a:extLst>
          </p:cNvPr>
          <p:cNvSpPr/>
          <p:nvPr/>
        </p:nvSpPr>
        <p:spPr>
          <a:xfrm>
            <a:off x="3557016" y="3081321"/>
            <a:ext cx="1636776" cy="228807"/>
          </a:xfrm>
          <a:prstGeom prst="rect">
            <a:avLst/>
          </a:prstGeom>
          <a:solidFill>
            <a:srgbClr val="C00000">
              <a:alpha val="1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5" name="object 14">
            <a:extLst>
              <a:ext uri="{FF2B5EF4-FFF2-40B4-BE49-F238E27FC236}">
                <a16:creationId xmlns:a16="http://schemas.microsoft.com/office/drawing/2014/main" id="{829B102E-F6EC-F6EA-1A29-EBB8559E60D3}"/>
              </a:ext>
            </a:extLst>
          </p:cNvPr>
          <p:cNvSpPr/>
          <p:nvPr/>
        </p:nvSpPr>
        <p:spPr>
          <a:xfrm>
            <a:off x="1911052" y="2262678"/>
            <a:ext cx="1207838" cy="113157"/>
          </a:xfrm>
          <a:custGeom>
            <a:avLst/>
            <a:gdLst/>
            <a:ahLst/>
            <a:cxnLst/>
            <a:rect l="l" t="t" r="r" b="b"/>
            <a:pathLst>
              <a:path w="1981200" h="241300">
                <a:moveTo>
                  <a:pt x="0" y="240945"/>
                </a:moveTo>
                <a:lnTo>
                  <a:pt x="8331" y="194051"/>
                </a:lnTo>
                <a:lnTo>
                  <a:pt x="31053" y="155757"/>
                </a:lnTo>
                <a:lnTo>
                  <a:pt x="64754" y="129938"/>
                </a:lnTo>
                <a:lnTo>
                  <a:pt x="106024" y="120471"/>
                </a:lnTo>
                <a:lnTo>
                  <a:pt x="884576" y="120473"/>
                </a:lnTo>
                <a:lnTo>
                  <a:pt x="925845" y="111006"/>
                </a:lnTo>
                <a:lnTo>
                  <a:pt x="959546" y="85187"/>
                </a:lnTo>
                <a:lnTo>
                  <a:pt x="982268" y="46893"/>
                </a:lnTo>
                <a:lnTo>
                  <a:pt x="990600" y="0"/>
                </a:lnTo>
                <a:lnTo>
                  <a:pt x="998931" y="46893"/>
                </a:lnTo>
                <a:lnTo>
                  <a:pt x="1021653" y="85187"/>
                </a:lnTo>
                <a:lnTo>
                  <a:pt x="1055354" y="111006"/>
                </a:lnTo>
                <a:lnTo>
                  <a:pt x="1096623" y="120473"/>
                </a:lnTo>
                <a:lnTo>
                  <a:pt x="1875176" y="120473"/>
                </a:lnTo>
                <a:lnTo>
                  <a:pt x="1916445" y="129941"/>
                </a:lnTo>
                <a:lnTo>
                  <a:pt x="1950146" y="155759"/>
                </a:lnTo>
                <a:lnTo>
                  <a:pt x="1972868" y="194053"/>
                </a:lnTo>
                <a:lnTo>
                  <a:pt x="1981200" y="240947"/>
                </a:lnTo>
              </a:path>
            </a:pathLst>
          </a:custGeom>
          <a:ln w="28575">
            <a:solidFill>
              <a:srgbClr val="0070C0"/>
            </a:solidFill>
          </a:ln>
        </p:spPr>
        <p:txBody>
          <a:bodyPr wrap="square" lIns="0" tIns="0" rIns="0" bIns="0" rtlCol="0"/>
          <a:lstStyle/>
          <a:p>
            <a:endParaRPr dirty="0">
              <a:solidFill>
                <a:schemeClr val="accent1"/>
              </a:solidFill>
              <a:latin typeface="Corbel" panose="020B0503020204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8235FB-02EE-8307-9666-211BB9CE4C15}"/>
              </a:ext>
            </a:extLst>
          </p:cNvPr>
          <p:cNvSpPr txBox="1"/>
          <p:nvPr/>
        </p:nvSpPr>
        <p:spPr>
          <a:xfrm>
            <a:off x="1796796" y="1925133"/>
            <a:ext cx="14493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pc="-5" dirty="0">
                <a:solidFill>
                  <a:srgbClr val="0070C0"/>
                </a:solidFill>
                <a:latin typeface="Corbel" panose="020B0503020204020204" pitchFamily="34" charset="0"/>
                <a:cs typeface="Calibri"/>
              </a:rPr>
              <a:t>c</a:t>
            </a:r>
            <a:r>
              <a:rPr lang="en-US" sz="1400" spc="-5" dirty="0">
                <a:solidFill>
                  <a:srgbClr val="0070C0"/>
                </a:solidFill>
                <a:latin typeface="Corbel" panose="020B0503020204020204" pitchFamily="34" charset="0"/>
                <a:cs typeface="Calibri"/>
              </a:rPr>
              <a:t>ondition on this</a:t>
            </a:r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10" name="object 6">
            <a:extLst>
              <a:ext uri="{FF2B5EF4-FFF2-40B4-BE49-F238E27FC236}">
                <a16:creationId xmlns:a16="http://schemas.microsoft.com/office/drawing/2014/main" id="{865B1036-094F-0BB7-A05F-1E320D61BDB8}"/>
              </a:ext>
            </a:extLst>
          </p:cNvPr>
          <p:cNvSpPr txBox="1"/>
          <p:nvPr/>
        </p:nvSpPr>
        <p:spPr>
          <a:xfrm>
            <a:off x="5551850" y="3848370"/>
            <a:ext cx="28403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0070C0"/>
                </a:solidFill>
                <a:latin typeface="Corbel" panose="020B0503020204020204" pitchFamily="34" charset="0"/>
                <a:cs typeface="Calibri"/>
              </a:rPr>
              <a:t>Otherwise,</a:t>
            </a:r>
            <a:r>
              <a:rPr sz="1800" spc="-10" dirty="0">
                <a:solidFill>
                  <a:srgbClr val="0070C0"/>
                </a:solidFill>
                <a:latin typeface="Corbel" panose="020B0503020204020204" pitchFamily="34" charset="0"/>
                <a:cs typeface="Calibri"/>
              </a:rPr>
              <a:t> </a:t>
            </a:r>
            <a:r>
              <a:rPr sz="1800" spc="-5" dirty="0">
                <a:solidFill>
                  <a:srgbClr val="0070C0"/>
                </a:solidFill>
                <a:latin typeface="Corbel" panose="020B0503020204020204" pitchFamily="34" charset="0"/>
                <a:cs typeface="Calibri"/>
              </a:rPr>
              <a:t>seems</a:t>
            </a:r>
            <a:r>
              <a:rPr sz="1800" spc="-15" dirty="0">
                <a:solidFill>
                  <a:srgbClr val="0070C0"/>
                </a:solidFill>
                <a:latin typeface="Corbel" panose="020B0503020204020204" pitchFamily="34" charset="0"/>
                <a:cs typeface="Calibri"/>
              </a:rPr>
              <a:t> </a:t>
            </a:r>
            <a:r>
              <a:rPr sz="1800" spc="-5" dirty="0">
                <a:solidFill>
                  <a:srgbClr val="0070C0"/>
                </a:solidFill>
                <a:latin typeface="Corbel" panose="020B0503020204020204" pitchFamily="34" charset="0"/>
                <a:cs typeface="Calibri"/>
              </a:rPr>
              <a:t>reasonable!</a:t>
            </a:r>
            <a:endParaRPr sz="1800" dirty="0">
              <a:solidFill>
                <a:srgbClr val="0070C0"/>
              </a:solidFill>
              <a:latin typeface="Corbel" panose="020B0503020204020204" pitchFamily="34" charset="0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56879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4" grpId="0"/>
      <p:bldP spid="25" grpId="0" animBg="1"/>
      <p:bldP spid="5" grpId="0" animBg="1"/>
      <p:bldP spid="11" grpId="0"/>
      <p:bldP spid="10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6B3B2-1AB7-2CE7-1824-0295B5674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Generation from N-Gram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F81BD2-AF1C-670C-A449-7C856D47D9E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marL="298450" indent="-285750">
              <a:lnSpc>
                <a:spcPts val="2725"/>
              </a:lnSpc>
              <a:spcBef>
                <a:spcPts val="100"/>
              </a:spcBef>
              <a:buClr>
                <a:srgbClr val="8C1515"/>
              </a:buClr>
              <a:tabLst>
                <a:tab pos="354965" algn="l"/>
                <a:tab pos="355600" algn="l"/>
              </a:tabLst>
            </a:pPr>
            <a:r>
              <a:rPr lang="en-US" spc="-5" dirty="0">
                <a:latin typeface="Corbel" panose="020B0503020204020204" pitchFamily="34" charset="0"/>
                <a:cs typeface="Calibri"/>
              </a:rPr>
              <a:t>Now we can sample from this mode: </a:t>
            </a:r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4" name="object 5">
            <a:extLst>
              <a:ext uri="{FF2B5EF4-FFF2-40B4-BE49-F238E27FC236}">
                <a16:creationId xmlns:a16="http://schemas.microsoft.com/office/drawing/2014/main" id="{2FD1BD82-F376-D9B4-CEF8-0C32CD88EF37}"/>
              </a:ext>
            </a:extLst>
          </p:cNvPr>
          <p:cNvSpPr txBox="1"/>
          <p:nvPr/>
        </p:nvSpPr>
        <p:spPr>
          <a:xfrm>
            <a:off x="282633" y="4767263"/>
            <a:ext cx="5471032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Calibri"/>
                <a:cs typeface="Calibri"/>
              </a:rPr>
              <a:t>*</a:t>
            </a:r>
            <a:r>
              <a:rPr sz="1400" spc="20" dirty="0">
                <a:latin typeface="Calibri"/>
                <a:cs typeface="Calibri"/>
              </a:rPr>
              <a:t> </a:t>
            </a:r>
            <a:r>
              <a:rPr sz="1400" spc="-25" dirty="0">
                <a:latin typeface="Calibri"/>
                <a:cs typeface="Calibri"/>
              </a:rPr>
              <a:t>Try</a:t>
            </a:r>
            <a:r>
              <a:rPr sz="1400" spc="15" dirty="0">
                <a:latin typeface="Calibri"/>
                <a:cs typeface="Calibri"/>
              </a:rPr>
              <a:t> </a:t>
            </a:r>
            <a:r>
              <a:rPr sz="1400" spc="-15" dirty="0">
                <a:latin typeface="Calibri"/>
                <a:cs typeface="Calibri"/>
              </a:rPr>
              <a:t>for</a:t>
            </a:r>
            <a:r>
              <a:rPr sz="1400" spc="2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yourself:</a:t>
            </a:r>
            <a:r>
              <a:rPr sz="1400" spc="25" dirty="0">
                <a:solidFill>
                  <a:srgbClr val="4198B5"/>
                </a:solidFill>
                <a:latin typeface="Calibri"/>
                <a:cs typeface="Calibri"/>
              </a:rPr>
              <a:t> </a:t>
            </a:r>
            <a:r>
              <a:rPr sz="1400" u="sng" spc="-10" dirty="0">
                <a:solidFill>
                  <a:srgbClr val="4198B5"/>
                </a:solidFill>
                <a:uFill>
                  <a:solidFill>
                    <a:srgbClr val="4198B5"/>
                  </a:solidFill>
                </a:uFill>
                <a:latin typeface="Consolas" panose="020B0609020204030204" pitchFamily="49" charset="0"/>
                <a:cs typeface="Consolas" panose="020B0609020204030204" pitchFamily="49" charset="0"/>
              </a:rPr>
              <a:t>https://nlpforhackers.io/language-models/</a:t>
            </a:r>
            <a:endParaRPr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0FC110-1201-11F3-2FAA-C2860694A9D3}"/>
              </a:ext>
            </a:extLst>
          </p:cNvPr>
          <p:cNvSpPr txBox="1"/>
          <p:nvPr/>
        </p:nvSpPr>
        <p:spPr>
          <a:xfrm>
            <a:off x="6163056" y="4748975"/>
            <a:ext cx="24780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spc="-10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cs typeface="Calibri"/>
              </a:rPr>
              <a:t>[adopted from Chris Manning]</a:t>
            </a:r>
            <a:endParaRPr lang="en-US" dirty="0">
              <a:solidFill>
                <a:schemeClr val="bg1">
                  <a:lumMod val="50000"/>
                </a:schemeClr>
              </a:solidFill>
              <a:latin typeface="Corbel" panose="020B0503020204020204" pitchFamily="34" charset="0"/>
            </a:endParaRPr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593D689F-8388-942E-968C-5E3BC830A03E}"/>
              </a:ext>
            </a:extLst>
          </p:cNvPr>
          <p:cNvSpPr txBox="1"/>
          <p:nvPr/>
        </p:nvSpPr>
        <p:spPr>
          <a:xfrm>
            <a:off x="800500" y="2346808"/>
            <a:ext cx="4764797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329815" algn="l"/>
              </a:tabLst>
            </a:pPr>
            <a:r>
              <a:rPr sz="2400" dirty="0">
                <a:latin typeface="Consolas" panose="020B0609020204030204" pitchFamily="49" charset="0"/>
                <a:cs typeface="Consolas" panose="020B0609020204030204" pitchFamily="49" charset="0"/>
              </a:rPr>
              <a:t>today</a:t>
            </a:r>
            <a:r>
              <a:rPr sz="2400" spc="-45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sz="2400" spc="-5" dirty="0">
                <a:latin typeface="Consolas" panose="020B0609020204030204" pitchFamily="49" charset="0"/>
                <a:cs typeface="Consolas" panose="020B0609020204030204" pitchFamily="49" charset="0"/>
              </a:rPr>
              <a:t>the </a:t>
            </a:r>
            <a:r>
              <a:rPr lang="en-US" sz="2400" spc="-5" dirty="0">
                <a:latin typeface="Consolas" panose="020B0609020204030204" pitchFamily="49" charset="0"/>
                <a:cs typeface="Consolas" panose="020B0609020204030204" pitchFamily="49" charset="0"/>
              </a:rPr>
              <a:t>price of 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Consolas" panose="020B0609020204030204" pitchFamily="49" charset="0"/>
                <a:cs typeface="Consolas" panose="020B0609020204030204" pitchFamily="49" charset="0"/>
              </a:rPr>
              <a:t> 	</a:t>
            </a:r>
            <a:endParaRPr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4" name="object 12">
            <a:extLst>
              <a:ext uri="{FF2B5EF4-FFF2-40B4-BE49-F238E27FC236}">
                <a16:creationId xmlns:a16="http://schemas.microsoft.com/office/drawing/2014/main" id="{F1E17E85-EDD5-0D65-D715-CA4D75D89A05}"/>
              </a:ext>
            </a:extLst>
          </p:cNvPr>
          <p:cNvSpPr txBox="1"/>
          <p:nvPr/>
        </p:nvSpPr>
        <p:spPr>
          <a:xfrm>
            <a:off x="1279986" y="3163556"/>
            <a:ext cx="1547653" cy="567463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49225" marR="5080" indent="-137160">
              <a:lnSpc>
                <a:spcPts val="2090"/>
              </a:lnSpc>
              <a:spcBef>
                <a:spcPts val="225"/>
              </a:spcBef>
            </a:pPr>
            <a:r>
              <a:rPr sz="1800" spc="-10" dirty="0">
                <a:solidFill>
                  <a:srgbClr val="0070C0"/>
                </a:solidFill>
                <a:latin typeface="Corbel" panose="020B0503020204020204" pitchFamily="34" charset="0"/>
                <a:cs typeface="Calibri"/>
              </a:rPr>
              <a:t>get probability </a:t>
            </a:r>
            <a:r>
              <a:rPr sz="1800" spc="-395" dirty="0">
                <a:solidFill>
                  <a:srgbClr val="0070C0"/>
                </a:solidFill>
                <a:latin typeface="Corbel" panose="020B0503020204020204" pitchFamily="34" charset="0"/>
                <a:cs typeface="Calibri"/>
              </a:rPr>
              <a:t> </a:t>
            </a:r>
            <a:r>
              <a:rPr sz="1800" spc="-5" dirty="0">
                <a:solidFill>
                  <a:srgbClr val="0070C0"/>
                </a:solidFill>
                <a:latin typeface="Corbel" panose="020B0503020204020204" pitchFamily="34" charset="0"/>
                <a:cs typeface="Calibri"/>
              </a:rPr>
              <a:t>distribution</a:t>
            </a:r>
            <a:endParaRPr sz="1800" dirty="0">
              <a:solidFill>
                <a:srgbClr val="0070C0"/>
              </a:solidFill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5" name="object 13">
            <a:extLst>
              <a:ext uri="{FF2B5EF4-FFF2-40B4-BE49-F238E27FC236}">
                <a16:creationId xmlns:a16="http://schemas.microsoft.com/office/drawing/2014/main" id="{2C5ED475-A253-32DD-777C-AC877FC68221}"/>
              </a:ext>
            </a:extLst>
          </p:cNvPr>
          <p:cNvSpPr txBox="1"/>
          <p:nvPr/>
        </p:nvSpPr>
        <p:spPr>
          <a:xfrm>
            <a:off x="5775108" y="2694051"/>
            <a:ext cx="2262468" cy="842538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indent="-635" algn="ctr">
              <a:lnSpc>
                <a:spcPct val="100400"/>
              </a:lnSpc>
              <a:spcBef>
                <a:spcPts val="90"/>
              </a:spcBef>
            </a:pPr>
            <a:r>
              <a:rPr sz="1800" u="sng" spc="-10" dirty="0">
                <a:solidFill>
                  <a:srgbClr val="C00000"/>
                </a:solidFill>
                <a:uFill>
                  <a:solidFill>
                    <a:srgbClr val="C00000"/>
                  </a:solidFill>
                </a:uFill>
                <a:latin typeface="Corbel" panose="020B0503020204020204" pitchFamily="34" charset="0"/>
                <a:cs typeface="Calibri"/>
              </a:rPr>
              <a:t>Sparsity problem</a:t>
            </a:r>
            <a:r>
              <a:rPr sz="1800" spc="-10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: </a:t>
            </a:r>
            <a:r>
              <a:rPr sz="1800" spc="-5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 </a:t>
            </a:r>
            <a:r>
              <a:rPr sz="1800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not </a:t>
            </a:r>
            <a:r>
              <a:rPr sz="1800" spc="-5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much </a:t>
            </a:r>
            <a:r>
              <a:rPr sz="1800" spc="-10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granularity </a:t>
            </a:r>
            <a:r>
              <a:rPr sz="1800" spc="-395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 </a:t>
            </a:r>
            <a:r>
              <a:rPr sz="1800" spc="-5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in</a:t>
            </a:r>
            <a:r>
              <a:rPr sz="1800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 the </a:t>
            </a:r>
            <a:r>
              <a:rPr sz="1800" spc="-5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probability distribution</a:t>
            </a:r>
            <a:endParaRPr sz="1800" dirty="0">
              <a:latin typeface="Corbel" panose="020B0503020204020204" pitchFamily="34" charset="0"/>
              <a:cs typeface="Calibri"/>
            </a:endParaRPr>
          </a:p>
        </p:txBody>
      </p: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88C3F75C-C9F4-CE80-C94A-31B608C162FB}"/>
              </a:ext>
            </a:extLst>
          </p:cNvPr>
          <p:cNvCxnSpPr/>
          <p:nvPr/>
        </p:nvCxnSpPr>
        <p:spPr>
          <a:xfrm rot="16200000" flipH="1">
            <a:off x="2776347" y="2920365"/>
            <a:ext cx="875538" cy="649224"/>
          </a:xfrm>
          <a:prstGeom prst="bentConnector3">
            <a:avLst>
              <a:gd name="adj1" fmla="val 101175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9F56524F-39F0-02C5-5E7E-81902D36E766}"/>
              </a:ext>
            </a:extLst>
          </p:cNvPr>
          <p:cNvSpPr txBox="1"/>
          <p:nvPr/>
        </p:nvSpPr>
        <p:spPr>
          <a:xfrm>
            <a:off x="3543014" y="3054330"/>
            <a:ext cx="2132012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the 	0.072 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18 	0.043 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oil 	0.043 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its 	0.036 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gold 	0.018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...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DDC0BDE-64EC-69BA-8352-995AD94510C8}"/>
              </a:ext>
            </a:extLst>
          </p:cNvPr>
          <p:cNvSpPr/>
          <p:nvPr/>
        </p:nvSpPr>
        <p:spPr>
          <a:xfrm>
            <a:off x="3557016" y="3968289"/>
            <a:ext cx="1636776" cy="228807"/>
          </a:xfrm>
          <a:prstGeom prst="rect">
            <a:avLst/>
          </a:prstGeom>
          <a:solidFill>
            <a:srgbClr val="C00000">
              <a:alpha val="1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5" name="object 14">
            <a:extLst>
              <a:ext uri="{FF2B5EF4-FFF2-40B4-BE49-F238E27FC236}">
                <a16:creationId xmlns:a16="http://schemas.microsoft.com/office/drawing/2014/main" id="{BF575608-852C-39B6-BA9A-FD090F735A46}"/>
              </a:ext>
            </a:extLst>
          </p:cNvPr>
          <p:cNvSpPr/>
          <p:nvPr/>
        </p:nvSpPr>
        <p:spPr>
          <a:xfrm>
            <a:off x="2496268" y="2236102"/>
            <a:ext cx="1207838" cy="113157"/>
          </a:xfrm>
          <a:custGeom>
            <a:avLst/>
            <a:gdLst/>
            <a:ahLst/>
            <a:cxnLst/>
            <a:rect l="l" t="t" r="r" b="b"/>
            <a:pathLst>
              <a:path w="1981200" h="241300">
                <a:moveTo>
                  <a:pt x="0" y="240945"/>
                </a:moveTo>
                <a:lnTo>
                  <a:pt x="8331" y="194051"/>
                </a:lnTo>
                <a:lnTo>
                  <a:pt x="31053" y="155757"/>
                </a:lnTo>
                <a:lnTo>
                  <a:pt x="64754" y="129938"/>
                </a:lnTo>
                <a:lnTo>
                  <a:pt x="106024" y="120471"/>
                </a:lnTo>
                <a:lnTo>
                  <a:pt x="884576" y="120473"/>
                </a:lnTo>
                <a:lnTo>
                  <a:pt x="925845" y="111006"/>
                </a:lnTo>
                <a:lnTo>
                  <a:pt x="959546" y="85187"/>
                </a:lnTo>
                <a:lnTo>
                  <a:pt x="982268" y="46893"/>
                </a:lnTo>
                <a:lnTo>
                  <a:pt x="990600" y="0"/>
                </a:lnTo>
                <a:lnTo>
                  <a:pt x="998931" y="46893"/>
                </a:lnTo>
                <a:lnTo>
                  <a:pt x="1021653" y="85187"/>
                </a:lnTo>
                <a:lnTo>
                  <a:pt x="1055354" y="111006"/>
                </a:lnTo>
                <a:lnTo>
                  <a:pt x="1096623" y="120473"/>
                </a:lnTo>
                <a:lnTo>
                  <a:pt x="1875176" y="120473"/>
                </a:lnTo>
                <a:lnTo>
                  <a:pt x="1916445" y="129941"/>
                </a:lnTo>
                <a:lnTo>
                  <a:pt x="1950146" y="155759"/>
                </a:lnTo>
                <a:lnTo>
                  <a:pt x="1972868" y="194053"/>
                </a:lnTo>
                <a:lnTo>
                  <a:pt x="1981200" y="240947"/>
                </a:lnTo>
              </a:path>
            </a:pathLst>
          </a:custGeom>
          <a:ln w="28575">
            <a:solidFill>
              <a:srgbClr val="0070C0"/>
            </a:solidFill>
          </a:ln>
        </p:spPr>
        <p:txBody>
          <a:bodyPr wrap="square" lIns="0" tIns="0" rIns="0" bIns="0" rtlCol="0"/>
          <a:lstStyle/>
          <a:p>
            <a:endParaRPr dirty="0">
              <a:solidFill>
                <a:schemeClr val="accent1"/>
              </a:solidFill>
              <a:latin typeface="Corbel" panose="020B0503020204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92FBD2-EC3B-17CE-6FE6-5FEF772FFE02}"/>
              </a:ext>
            </a:extLst>
          </p:cNvPr>
          <p:cNvSpPr txBox="1"/>
          <p:nvPr/>
        </p:nvSpPr>
        <p:spPr>
          <a:xfrm>
            <a:off x="2473452" y="1925133"/>
            <a:ext cx="14493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pc="-5" dirty="0">
                <a:solidFill>
                  <a:srgbClr val="0070C0"/>
                </a:solidFill>
                <a:latin typeface="Corbel" panose="020B0503020204020204" pitchFamily="34" charset="0"/>
                <a:cs typeface="Calibri"/>
              </a:rPr>
              <a:t>c</a:t>
            </a:r>
            <a:r>
              <a:rPr lang="en-US" sz="1400" spc="-5" dirty="0">
                <a:solidFill>
                  <a:srgbClr val="0070C0"/>
                </a:solidFill>
                <a:latin typeface="Corbel" panose="020B0503020204020204" pitchFamily="34" charset="0"/>
                <a:cs typeface="Calibri"/>
              </a:rPr>
              <a:t>ondition on this</a:t>
            </a:r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11" name="object 6">
            <a:extLst>
              <a:ext uri="{FF2B5EF4-FFF2-40B4-BE49-F238E27FC236}">
                <a16:creationId xmlns:a16="http://schemas.microsoft.com/office/drawing/2014/main" id="{6F8A6B76-522B-0A44-4D60-CD41A1EF0078}"/>
              </a:ext>
            </a:extLst>
          </p:cNvPr>
          <p:cNvSpPr txBox="1"/>
          <p:nvPr/>
        </p:nvSpPr>
        <p:spPr>
          <a:xfrm>
            <a:off x="5551850" y="3848370"/>
            <a:ext cx="28403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0070C0"/>
                </a:solidFill>
                <a:latin typeface="Corbel" panose="020B0503020204020204" pitchFamily="34" charset="0"/>
                <a:cs typeface="Calibri"/>
              </a:rPr>
              <a:t>Otherwise,</a:t>
            </a:r>
            <a:r>
              <a:rPr sz="1800" spc="-10" dirty="0">
                <a:solidFill>
                  <a:srgbClr val="0070C0"/>
                </a:solidFill>
                <a:latin typeface="Corbel" panose="020B0503020204020204" pitchFamily="34" charset="0"/>
                <a:cs typeface="Calibri"/>
              </a:rPr>
              <a:t> </a:t>
            </a:r>
            <a:r>
              <a:rPr sz="1800" spc="-5" dirty="0">
                <a:solidFill>
                  <a:srgbClr val="0070C0"/>
                </a:solidFill>
                <a:latin typeface="Corbel" panose="020B0503020204020204" pitchFamily="34" charset="0"/>
                <a:cs typeface="Calibri"/>
              </a:rPr>
              <a:t>seems</a:t>
            </a:r>
            <a:r>
              <a:rPr sz="1800" spc="-15" dirty="0">
                <a:solidFill>
                  <a:srgbClr val="0070C0"/>
                </a:solidFill>
                <a:latin typeface="Corbel" panose="020B0503020204020204" pitchFamily="34" charset="0"/>
                <a:cs typeface="Calibri"/>
              </a:rPr>
              <a:t> </a:t>
            </a:r>
            <a:r>
              <a:rPr sz="1800" spc="-5" dirty="0">
                <a:solidFill>
                  <a:srgbClr val="0070C0"/>
                </a:solidFill>
                <a:latin typeface="Corbel" panose="020B0503020204020204" pitchFamily="34" charset="0"/>
                <a:cs typeface="Calibri"/>
              </a:rPr>
              <a:t>reasonable!</a:t>
            </a:r>
            <a:endParaRPr sz="1800" dirty="0">
              <a:solidFill>
                <a:srgbClr val="0070C0"/>
              </a:solidFill>
              <a:latin typeface="Corbel" panose="020B0503020204020204" pitchFamily="34" charset="0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49769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4" grpId="0"/>
      <p:bldP spid="25" grpId="0" animBg="1"/>
      <p:bldP spid="5" grpId="0" animBg="1"/>
      <p:bldP spid="9" grpId="0"/>
      <p:bldP spid="11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6B3B2-1AB7-2CE7-1824-0295B5674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N-Gram Models in Practice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F81BD2-AF1C-670C-A449-7C856D47D9E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marL="298450" indent="-285750">
              <a:lnSpc>
                <a:spcPts val="2725"/>
              </a:lnSpc>
              <a:spcBef>
                <a:spcPts val="100"/>
              </a:spcBef>
              <a:buClr>
                <a:srgbClr val="8C1515"/>
              </a:buClr>
              <a:tabLst>
                <a:tab pos="354965" algn="l"/>
                <a:tab pos="355600" algn="l"/>
              </a:tabLst>
            </a:pPr>
            <a:r>
              <a:rPr lang="en-US" spc="-5" dirty="0">
                <a:latin typeface="Corbel" panose="020B0503020204020204" pitchFamily="34" charset="0"/>
                <a:cs typeface="Calibri"/>
              </a:rPr>
              <a:t>Now we can sample from this mode: </a:t>
            </a:r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4" name="object 5">
            <a:extLst>
              <a:ext uri="{FF2B5EF4-FFF2-40B4-BE49-F238E27FC236}">
                <a16:creationId xmlns:a16="http://schemas.microsoft.com/office/drawing/2014/main" id="{2FD1BD82-F376-D9B4-CEF8-0C32CD88EF37}"/>
              </a:ext>
            </a:extLst>
          </p:cNvPr>
          <p:cNvSpPr txBox="1"/>
          <p:nvPr/>
        </p:nvSpPr>
        <p:spPr>
          <a:xfrm>
            <a:off x="282633" y="4767263"/>
            <a:ext cx="5471032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Calibri"/>
                <a:cs typeface="Calibri"/>
              </a:rPr>
              <a:t>*</a:t>
            </a:r>
            <a:r>
              <a:rPr sz="1400" spc="20" dirty="0">
                <a:latin typeface="Calibri"/>
                <a:cs typeface="Calibri"/>
              </a:rPr>
              <a:t> </a:t>
            </a:r>
            <a:r>
              <a:rPr sz="1400" spc="-25" dirty="0">
                <a:latin typeface="Calibri"/>
                <a:cs typeface="Calibri"/>
              </a:rPr>
              <a:t>Try</a:t>
            </a:r>
            <a:r>
              <a:rPr sz="1400" spc="15" dirty="0">
                <a:latin typeface="Calibri"/>
                <a:cs typeface="Calibri"/>
              </a:rPr>
              <a:t> </a:t>
            </a:r>
            <a:r>
              <a:rPr sz="1400" spc="-15" dirty="0">
                <a:latin typeface="Calibri"/>
                <a:cs typeface="Calibri"/>
              </a:rPr>
              <a:t>for</a:t>
            </a:r>
            <a:r>
              <a:rPr sz="1400" spc="2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yourself:</a:t>
            </a:r>
            <a:r>
              <a:rPr sz="1400" spc="25" dirty="0">
                <a:solidFill>
                  <a:srgbClr val="4198B5"/>
                </a:solidFill>
                <a:latin typeface="Calibri"/>
                <a:cs typeface="Calibri"/>
              </a:rPr>
              <a:t> </a:t>
            </a:r>
            <a:r>
              <a:rPr sz="1400" u="sng" spc="-10" dirty="0">
                <a:solidFill>
                  <a:srgbClr val="4198B5"/>
                </a:solidFill>
                <a:uFill>
                  <a:solidFill>
                    <a:srgbClr val="4198B5"/>
                  </a:solidFill>
                </a:uFill>
                <a:latin typeface="Consolas" panose="020B0609020204030204" pitchFamily="49" charset="0"/>
                <a:cs typeface="Consolas" panose="020B0609020204030204" pitchFamily="49" charset="0"/>
              </a:rPr>
              <a:t>https://nlpforhackers.io/language-models/</a:t>
            </a:r>
            <a:endParaRPr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02D45A-2008-CA6C-0239-272FD8AD7D8B}"/>
              </a:ext>
            </a:extLst>
          </p:cNvPr>
          <p:cNvSpPr txBox="1"/>
          <p:nvPr/>
        </p:nvSpPr>
        <p:spPr>
          <a:xfrm>
            <a:off x="722376" y="1733229"/>
            <a:ext cx="8083296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today the price of gold per ton , while production of shoe lasts and shoe industry , the bank intervened just after it considered and rejected an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imf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demand to rebuild depleted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european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stocks , sept 30 end primary 76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cts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a share 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42FFA13-BA31-461D-455A-C20301B3DC94}"/>
              </a:ext>
            </a:extLst>
          </p:cNvPr>
          <p:cNvSpPr txBox="1"/>
          <p:nvPr/>
        </p:nvSpPr>
        <p:spPr>
          <a:xfrm>
            <a:off x="923544" y="2994649"/>
            <a:ext cx="751636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B050"/>
                </a:solidFill>
                <a:latin typeface="Corbel" panose="020B0503020204020204" pitchFamily="34" charset="0"/>
              </a:rPr>
              <a:t>Surprisingly grammatical! </a:t>
            </a:r>
            <a:br>
              <a:rPr lang="en-US" sz="1800" dirty="0">
                <a:solidFill>
                  <a:srgbClr val="00B050"/>
                </a:solidFill>
                <a:latin typeface="Corbel" panose="020B0503020204020204" pitchFamily="34" charset="0"/>
              </a:rPr>
            </a:br>
            <a:endParaRPr lang="en-US" sz="1800" dirty="0">
              <a:solidFill>
                <a:srgbClr val="00B050"/>
              </a:solidFill>
              <a:latin typeface="Corbel" panose="020B0503020204020204" pitchFamily="34" charset="0"/>
            </a:endParaRPr>
          </a:p>
          <a:p>
            <a:r>
              <a:rPr lang="en-US" sz="1800" dirty="0">
                <a:latin typeface="Corbel" panose="020B0503020204020204" pitchFamily="34" charset="0"/>
              </a:rPr>
              <a:t>But </a:t>
            </a:r>
            <a:r>
              <a:rPr lang="en-US" sz="1800" dirty="0">
                <a:solidFill>
                  <a:srgbClr val="C00000"/>
                </a:solidFill>
                <a:latin typeface="Corbel" panose="020B0503020204020204" pitchFamily="34" charset="0"/>
              </a:rPr>
              <a:t>quite incoherent!</a:t>
            </a:r>
            <a:r>
              <a:rPr lang="en-US" sz="1800" dirty="0">
                <a:latin typeface="Corbel" panose="020B0503020204020204" pitchFamily="34" charset="0"/>
              </a:rPr>
              <a:t> To improve coherence, one may consider increasing larger than 3-grams, but that would </a:t>
            </a:r>
            <a:r>
              <a:rPr lang="en-US" sz="1800" dirty="0">
                <a:solidFill>
                  <a:srgbClr val="C00000"/>
                </a:solidFill>
                <a:latin typeface="Corbel" panose="020B0503020204020204" pitchFamily="34" charset="0"/>
              </a:rPr>
              <a:t>worsen the sparsity problem</a:t>
            </a:r>
            <a:r>
              <a:rPr lang="en-US" sz="1800" dirty="0">
                <a:latin typeface="Corbel" panose="020B0503020204020204" pitchFamily="34" charset="0"/>
              </a:rPr>
              <a:t>!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6CB95E-D69B-1229-0C5C-9DECE929902A}"/>
              </a:ext>
            </a:extLst>
          </p:cNvPr>
          <p:cNvSpPr txBox="1"/>
          <p:nvPr/>
        </p:nvSpPr>
        <p:spPr>
          <a:xfrm>
            <a:off x="6163056" y="4748975"/>
            <a:ext cx="24780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spc="-10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cs typeface="Calibri"/>
              </a:rPr>
              <a:t>[adopted from Chris Manning]</a:t>
            </a:r>
            <a:endParaRPr lang="en-US" dirty="0">
              <a:solidFill>
                <a:schemeClr val="bg1">
                  <a:lumMod val="50000"/>
                </a:schemeClr>
              </a:solidFill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915864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487378-BBD9-AA8B-79AE-13D6DABA1D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9CB72E-D53A-3F03-98B5-32F668E51D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N-Grams LMs and Long-range Dependencies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5E2948-9EDE-9290-933F-86CD0AC97D1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In general, count-based LMs are insufficient models of language because language has </a:t>
            </a:r>
            <a:r>
              <a:rPr lang="en-US" sz="2000" dirty="0">
                <a:solidFill>
                  <a:srgbClr val="289A00"/>
                </a:solidFill>
              </a:rPr>
              <a:t>long-distance dependencies</a:t>
            </a:r>
            <a:r>
              <a:rPr lang="en-US" sz="2000" dirty="0">
                <a:solidFill>
                  <a:schemeClr val="tx1"/>
                </a:solidFill>
              </a:rPr>
              <a:t>:</a:t>
            </a:r>
          </a:p>
          <a:p>
            <a:endParaRPr lang="en-US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29D1687-A3E4-4DCD-8819-27036733AC5F}"/>
              </a:ext>
            </a:extLst>
          </p:cNvPr>
          <p:cNvSpPr txBox="1"/>
          <p:nvPr/>
        </p:nvSpPr>
        <p:spPr>
          <a:xfrm>
            <a:off x="1271673" y="2827035"/>
            <a:ext cx="660065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Corbel" panose="020B0503020204020204" pitchFamily="34" charset="0"/>
              </a:rPr>
              <a:t>“</a:t>
            </a:r>
            <a:r>
              <a:rPr lang="en-US" sz="2800" dirty="0">
                <a:solidFill>
                  <a:srgbClr val="C00000"/>
                </a:solidFill>
                <a:latin typeface="Corbel" panose="020B0503020204020204" pitchFamily="34" charset="0"/>
              </a:rPr>
              <a:t>The computer </a:t>
            </a:r>
            <a:r>
              <a:rPr lang="en-US" sz="2800" dirty="0">
                <a:latin typeface="Corbel" panose="020B0503020204020204" pitchFamily="34" charset="0"/>
              </a:rPr>
              <a:t>which I had just put into the machine room on the fifth floor </a:t>
            </a:r>
            <a:r>
              <a:rPr lang="en-US" sz="2800" dirty="0">
                <a:solidFill>
                  <a:srgbClr val="C00000"/>
                </a:solidFill>
                <a:latin typeface="Corbel" panose="020B0503020204020204" pitchFamily="34" charset="0"/>
              </a:rPr>
              <a:t>crashed</a:t>
            </a:r>
            <a:r>
              <a:rPr lang="en-US" sz="2800" dirty="0">
                <a:latin typeface="Corbel" panose="020B0503020204020204" pitchFamily="34" charset="0"/>
              </a:rPr>
              <a:t>.”</a:t>
            </a:r>
          </a:p>
        </p:txBody>
      </p:sp>
    </p:spTree>
    <p:extLst>
      <p:ext uri="{BB962C8B-B14F-4D97-AF65-F5344CB8AC3E}">
        <p14:creationId xmlns:p14="http://schemas.microsoft.com/office/powerpoint/2010/main" val="101098146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241646-C64D-CB65-A373-F69B140FB5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D2C51D-72EA-EA32-5268-19A2A4B35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Pre-Computed N-Grams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8A293C-73D0-3853-F475-6BCEE08DC8D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Content Placeholder 10" descr="Chart, line chart&#10;&#10;Description automatically generated">
            <a:extLst>
              <a:ext uri="{FF2B5EF4-FFF2-40B4-BE49-F238E27FC236}">
                <a16:creationId xmlns:a16="http://schemas.microsoft.com/office/drawing/2014/main" id="{F8032370-1291-F7B0-C147-08FBCADA85BF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0" y="1317625"/>
            <a:ext cx="8521700" cy="30861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D7BD9EB-2D3E-221A-F04D-CF404AF78B8A}"/>
              </a:ext>
            </a:extLst>
          </p:cNvPr>
          <p:cNvSpPr txBox="1"/>
          <p:nvPr/>
        </p:nvSpPr>
        <p:spPr>
          <a:xfrm>
            <a:off x="537879" y="4640595"/>
            <a:ext cx="80054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Corbel" panose="020B0503020204020204" pitchFamily="34" charset="0"/>
              </a:rPr>
              <a:t>Google n-gram viewer </a:t>
            </a:r>
            <a:r>
              <a:rPr lang="en-US" dirty="0">
                <a:latin typeface="Corbel" panose="020B0503020204020204" pitchFamily="34" charset="0"/>
                <a:hlinkClick r:id="rId3"/>
              </a:rPr>
              <a:t>https://books.google.com/ngrams/</a:t>
            </a:r>
            <a:r>
              <a:rPr lang="en-US" dirty="0">
                <a:latin typeface="Corbel" panose="020B0503020204020204" pitchFamily="34" charset="0"/>
              </a:rPr>
              <a:t> </a:t>
            </a:r>
          </a:p>
          <a:p>
            <a:pPr algn="ctr"/>
            <a:r>
              <a:rPr lang="en-US" dirty="0">
                <a:latin typeface="Corbel" panose="020B0503020204020204" pitchFamily="34" charset="0"/>
              </a:rPr>
              <a:t>Data:  </a:t>
            </a:r>
            <a:r>
              <a:rPr lang="en-US" dirty="0">
                <a:latin typeface="Corbel" panose="020B0503020204020204" pitchFamily="34" charset="0"/>
                <a:hlinkClick r:id="rId4"/>
              </a:rPr>
              <a:t>http://storage.googleapis.com/books/ngrams/books/datasetsv2.html</a:t>
            </a:r>
            <a:r>
              <a:rPr lang="en-US" dirty="0">
                <a:latin typeface="Corbel" panose="020B0503020204020204" pitchFamily="34" charset="0"/>
              </a:rPr>
              <a:t> </a:t>
            </a:r>
          </a:p>
        </p:txBody>
      </p:sp>
      <p:pic>
        <p:nvPicPr>
          <p:cNvPr id="13" name="Picture 12" descr="A picture containing logo&#10;&#10;Description automatically generated">
            <a:extLst>
              <a:ext uri="{FF2B5EF4-FFF2-40B4-BE49-F238E27FC236}">
                <a16:creationId xmlns:a16="http://schemas.microsoft.com/office/drawing/2014/main" id="{5B2140FA-5D5A-001B-44F2-4C3E776ACB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8718" y="432131"/>
            <a:ext cx="3254336" cy="548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8770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DC8042C-E183-BE11-2A85-EA6CDF9D2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Recap: </a:t>
            </a:r>
            <a:r>
              <a:rPr lang="en-US" b="1" dirty="0">
                <a:solidFill>
                  <a:srgbClr val="002060"/>
                </a:solidFill>
              </a:rPr>
              <a:t>Self-Supervised </a:t>
            </a:r>
            <a:r>
              <a:rPr lang="en-US" dirty="0">
                <a:solidFill>
                  <a:srgbClr val="002060"/>
                </a:solidFill>
              </a:rPr>
              <a:t>Models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126508-163C-DB75-22EA-5D750FE1168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Earlier we define </a:t>
            </a:r>
            <a:r>
              <a:rPr lang="en-US" sz="2400" b="1" dirty="0">
                <a:solidFill>
                  <a:srgbClr val="0070C0"/>
                </a:solidFill>
              </a:rPr>
              <a:t>Self-Supervised</a:t>
            </a:r>
            <a:r>
              <a:rPr lang="en-US" sz="2400" b="1" dirty="0"/>
              <a:t> </a:t>
            </a:r>
            <a:r>
              <a:rPr lang="en-US" sz="2400" dirty="0"/>
              <a:t>models as </a:t>
            </a:r>
            <a:r>
              <a:rPr lang="en-US" sz="2400" dirty="0">
                <a:latin typeface="Corbel" panose="020B0503020204020204" pitchFamily="34" charset="0"/>
              </a:rPr>
              <a:t>as </a:t>
            </a:r>
            <a:br>
              <a:rPr lang="en-US" sz="2400" dirty="0">
                <a:latin typeface="Corbel" panose="020B0503020204020204" pitchFamily="34" charset="0"/>
              </a:rPr>
            </a:br>
            <a:r>
              <a:rPr lang="en-US" sz="2400" dirty="0">
                <a:solidFill>
                  <a:srgbClr val="C00000"/>
                </a:solidFill>
                <a:latin typeface="Corbel" panose="020B0503020204020204" pitchFamily="34" charset="0"/>
              </a:rPr>
              <a:t>predictive models </a:t>
            </a:r>
            <a:r>
              <a:rPr lang="en-US" sz="2400" dirty="0">
                <a:latin typeface="Corbel" panose="020B0503020204020204" pitchFamily="34" charset="0"/>
              </a:rPr>
              <a:t>of the world! </a:t>
            </a:r>
          </a:p>
        </p:txBody>
      </p:sp>
      <p:sp>
        <p:nvSpPr>
          <p:cNvPr id="2" name="Right Arrow 1">
            <a:extLst>
              <a:ext uri="{FF2B5EF4-FFF2-40B4-BE49-F238E27FC236}">
                <a16:creationId xmlns:a16="http://schemas.microsoft.com/office/drawing/2014/main" id="{F45AE354-541E-3786-BDB5-35286CC5002D}"/>
              </a:ext>
            </a:extLst>
          </p:cNvPr>
          <p:cNvSpPr/>
          <p:nvPr/>
        </p:nvSpPr>
        <p:spPr>
          <a:xfrm>
            <a:off x="3218284" y="3019891"/>
            <a:ext cx="573450" cy="526869"/>
          </a:xfrm>
          <a:prstGeom prst="rightArrow">
            <a:avLst>
              <a:gd name="adj1" fmla="val 50000"/>
              <a:gd name="adj2" fmla="val 66297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0434921A-C33E-9187-FBB1-7AAEF2FCC6C6}"/>
              </a:ext>
            </a:extLst>
          </p:cNvPr>
          <p:cNvSpPr/>
          <p:nvPr/>
        </p:nvSpPr>
        <p:spPr>
          <a:xfrm>
            <a:off x="5632272" y="2985186"/>
            <a:ext cx="573450" cy="526869"/>
          </a:xfrm>
          <a:prstGeom prst="rightArrow">
            <a:avLst>
              <a:gd name="adj1" fmla="val 50000"/>
              <a:gd name="adj2" fmla="val 66297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46DE69E-57ED-0F9B-9144-70CC08C64970}"/>
              </a:ext>
            </a:extLst>
          </p:cNvPr>
          <p:cNvGrpSpPr/>
          <p:nvPr/>
        </p:nvGrpSpPr>
        <p:grpSpPr>
          <a:xfrm>
            <a:off x="4158288" y="2592148"/>
            <a:ext cx="1180334" cy="1382354"/>
            <a:chOff x="4508811" y="2560824"/>
            <a:chExt cx="1883280" cy="2071501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E1EBDA17-7478-5D84-ECEA-096A6600A2B9}"/>
                </a:ext>
              </a:extLst>
            </p:cNvPr>
            <p:cNvSpPr/>
            <p:nvPr/>
          </p:nvSpPr>
          <p:spPr>
            <a:xfrm>
              <a:off x="4508811" y="2560824"/>
              <a:ext cx="1883280" cy="2071501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endParaRPr lang="en-US" i="1" dirty="0">
                <a:latin typeface="Merriweather Sans" panose="02000503060000020004" pitchFamily="2" charset="77"/>
              </a:endParaRPr>
            </a:p>
            <a:p>
              <a:pPr algn="ctr"/>
              <a:endParaRPr lang="en-US" i="1" dirty="0">
                <a:latin typeface="Merriweather Sans" panose="02000503060000020004" pitchFamily="2" charset="77"/>
              </a:endParaRPr>
            </a:p>
            <a:p>
              <a:pPr algn="ctr"/>
              <a:endParaRPr lang="en-US" i="1" dirty="0">
                <a:latin typeface="Merriweather Sans" panose="02000503060000020004" pitchFamily="2" charset="77"/>
              </a:endParaRPr>
            </a:p>
            <a:p>
              <a:pPr algn="ctr"/>
              <a:endParaRPr lang="en-US" i="1" dirty="0">
                <a:latin typeface="Merriweather Sans" panose="02000503060000020004" pitchFamily="2" charset="77"/>
              </a:endParaRP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D1DD1DEB-BF6D-66E9-57BE-C27A7D374AC7}"/>
                </a:ext>
              </a:extLst>
            </p:cNvPr>
            <p:cNvGrpSpPr/>
            <p:nvPr/>
          </p:nvGrpSpPr>
          <p:grpSpPr>
            <a:xfrm>
              <a:off x="4757311" y="2903522"/>
              <a:ext cx="1326830" cy="1393914"/>
              <a:chOff x="5626949" y="3485616"/>
              <a:chExt cx="1326830" cy="1393914"/>
            </a:xfrm>
          </p:grpSpPr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9DA7042D-0DB1-2826-5CBC-AD0B4270398B}"/>
                  </a:ext>
                </a:extLst>
              </p:cNvPr>
              <p:cNvCxnSpPr>
                <a:cxnSpLocks/>
                <a:stCxn id="26" idx="0"/>
                <a:endCxn id="35" idx="7"/>
              </p:cNvCxnSpPr>
              <p:nvPr/>
            </p:nvCxnSpPr>
            <p:spPr>
              <a:xfrm flipV="1">
                <a:off x="6281965" y="3570820"/>
                <a:ext cx="274712" cy="548210"/>
              </a:xfrm>
              <a:prstGeom prst="line">
                <a:avLst/>
              </a:prstGeom>
              <a:ln w="28575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A14016CF-05A2-FFBC-C178-95EB097C775F}"/>
                  </a:ext>
                </a:extLst>
              </p:cNvPr>
              <p:cNvCxnSpPr>
                <a:cxnSpLocks/>
                <a:stCxn id="26" idx="0"/>
                <a:endCxn id="34" idx="1"/>
              </p:cNvCxnSpPr>
              <p:nvPr/>
            </p:nvCxnSpPr>
            <p:spPr>
              <a:xfrm flipH="1" flipV="1">
                <a:off x="5977160" y="3570202"/>
                <a:ext cx="304805" cy="548828"/>
              </a:xfrm>
              <a:prstGeom prst="line">
                <a:avLst/>
              </a:prstGeom>
              <a:ln w="28575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7AA03459-B7AC-2168-8474-69782FC6CF7F}"/>
                  </a:ext>
                </a:extLst>
              </p:cNvPr>
              <p:cNvCxnSpPr>
                <a:cxnSpLocks/>
                <a:stCxn id="26" idx="7"/>
                <a:endCxn id="22" idx="7"/>
              </p:cNvCxnSpPr>
              <p:nvPr/>
            </p:nvCxnSpPr>
            <p:spPr>
              <a:xfrm flipH="1">
                <a:off x="5904678" y="4141795"/>
                <a:ext cx="432246" cy="551280"/>
              </a:xfrm>
              <a:prstGeom prst="line">
                <a:avLst/>
              </a:prstGeom>
              <a:ln w="28575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6AB05349-F342-888E-C490-EBA8A6738991}"/>
                  </a:ext>
                </a:extLst>
              </p:cNvPr>
              <p:cNvCxnSpPr>
                <a:cxnSpLocks/>
                <a:stCxn id="27" idx="4"/>
                <a:endCxn id="24" idx="0"/>
              </p:cNvCxnSpPr>
              <p:nvPr/>
            </p:nvCxnSpPr>
            <p:spPr>
              <a:xfrm>
                <a:off x="6725110" y="4270289"/>
                <a:ext cx="7857" cy="396450"/>
              </a:xfrm>
              <a:prstGeom prst="line">
                <a:avLst/>
              </a:prstGeom>
              <a:ln w="28575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A87E84AB-5ED1-52D5-102C-F0311C47C3D2}"/>
                  </a:ext>
                </a:extLst>
              </p:cNvPr>
              <p:cNvCxnSpPr>
                <a:cxnSpLocks/>
                <a:stCxn id="25" idx="1"/>
                <a:endCxn id="23" idx="5"/>
              </p:cNvCxnSpPr>
              <p:nvPr/>
            </p:nvCxnSpPr>
            <p:spPr>
              <a:xfrm>
                <a:off x="5786903" y="4141177"/>
                <a:ext cx="550021" cy="660440"/>
              </a:xfrm>
              <a:prstGeom prst="line">
                <a:avLst/>
              </a:prstGeom>
              <a:ln w="28575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24624F70-C104-6C73-887D-52D6C84814A3}"/>
                  </a:ext>
                </a:extLst>
              </p:cNvPr>
              <p:cNvCxnSpPr>
                <a:cxnSpLocks/>
                <a:endCxn id="23" idx="7"/>
              </p:cNvCxnSpPr>
              <p:nvPr/>
            </p:nvCxnSpPr>
            <p:spPr>
              <a:xfrm flipH="1">
                <a:off x="6336924" y="4118412"/>
                <a:ext cx="400394" cy="573287"/>
              </a:xfrm>
              <a:prstGeom prst="line">
                <a:avLst/>
              </a:prstGeom>
              <a:ln w="28575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2EC428F8-41EE-96D1-D29D-79A08C8CEB92}"/>
                  </a:ext>
                </a:extLst>
              </p:cNvPr>
              <p:cNvCxnSpPr>
                <a:cxnSpLocks/>
                <a:stCxn id="26" idx="1"/>
                <a:endCxn id="24" idx="1"/>
              </p:cNvCxnSpPr>
              <p:nvPr/>
            </p:nvCxnSpPr>
            <p:spPr>
              <a:xfrm>
                <a:off x="6227006" y="4141795"/>
                <a:ext cx="451002" cy="547709"/>
              </a:xfrm>
              <a:prstGeom prst="line">
                <a:avLst/>
              </a:prstGeom>
              <a:ln w="28575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BF8EA0E8-6C8C-C4F9-8B01-279F0FFE17B3}"/>
                  </a:ext>
                </a:extLst>
              </p:cNvPr>
              <p:cNvGrpSpPr/>
              <p:nvPr/>
            </p:nvGrpSpPr>
            <p:grpSpPr>
              <a:xfrm>
                <a:off x="5811307" y="3485616"/>
                <a:ext cx="953115" cy="271041"/>
                <a:chOff x="5628907" y="4877003"/>
                <a:chExt cx="953115" cy="271041"/>
              </a:xfrm>
            </p:grpSpPr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B3C19AAA-882E-FD04-A3F0-E10E99411143}"/>
                    </a:ext>
                  </a:extLst>
                </p:cNvPr>
                <p:cNvSpPr/>
                <p:nvPr/>
              </p:nvSpPr>
              <p:spPr>
                <a:xfrm>
                  <a:off x="5628907" y="4877003"/>
                  <a:ext cx="953115" cy="271041"/>
                </a:xfrm>
                <a:prstGeom prst="rect">
                  <a:avLst/>
                </a:prstGeom>
                <a:solidFill>
                  <a:srgbClr val="A6AAA9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4" name="Oval 33">
                  <a:extLst>
                    <a:ext uri="{FF2B5EF4-FFF2-40B4-BE49-F238E27FC236}">
                      <a16:creationId xmlns:a16="http://schemas.microsoft.com/office/drawing/2014/main" id="{464A8AFC-90CB-8FA6-CC6E-66B2AE5B1FB3}"/>
                    </a:ext>
                  </a:extLst>
                </p:cNvPr>
                <p:cNvSpPr/>
                <p:nvPr/>
              </p:nvSpPr>
              <p:spPr>
                <a:xfrm>
                  <a:off x="5771995" y="4938824"/>
                  <a:ext cx="155448" cy="155448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5" name="Oval 34">
                  <a:extLst>
                    <a:ext uri="{FF2B5EF4-FFF2-40B4-BE49-F238E27FC236}">
                      <a16:creationId xmlns:a16="http://schemas.microsoft.com/office/drawing/2014/main" id="{D757515E-9D7D-693B-E160-888C5C411499}"/>
                    </a:ext>
                  </a:extLst>
                </p:cNvPr>
                <p:cNvSpPr/>
                <p:nvPr/>
              </p:nvSpPr>
              <p:spPr>
                <a:xfrm>
                  <a:off x="6241594" y="4939442"/>
                  <a:ext cx="155448" cy="155448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1EAC6709-EC55-A80D-D830-19597EF01701}"/>
                  </a:ext>
                </a:extLst>
              </p:cNvPr>
              <p:cNvCxnSpPr>
                <a:stCxn id="25" idx="4"/>
                <a:endCxn id="22" idx="0"/>
              </p:cNvCxnSpPr>
              <p:nvPr/>
            </p:nvCxnSpPr>
            <p:spPr>
              <a:xfrm>
                <a:off x="5841862" y="4273860"/>
                <a:ext cx="7857" cy="396450"/>
              </a:xfrm>
              <a:prstGeom prst="line">
                <a:avLst/>
              </a:prstGeom>
              <a:ln w="28575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65CFDDAE-B5A3-6730-F351-0F2AC25EE203}"/>
                  </a:ext>
                </a:extLst>
              </p:cNvPr>
              <p:cNvSpPr/>
              <p:nvPr/>
            </p:nvSpPr>
            <p:spPr>
              <a:xfrm>
                <a:off x="5628907" y="4608489"/>
                <a:ext cx="1324872" cy="271041"/>
              </a:xfrm>
              <a:prstGeom prst="rect">
                <a:avLst/>
              </a:prstGeom>
              <a:solidFill>
                <a:srgbClr val="A6AAA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9500CEB9-B5BD-EBBD-8D21-255E6204373A}"/>
                  </a:ext>
                </a:extLst>
              </p:cNvPr>
              <p:cNvSpPr/>
              <p:nvPr/>
            </p:nvSpPr>
            <p:spPr>
              <a:xfrm>
                <a:off x="5626949" y="4056591"/>
                <a:ext cx="1324872" cy="271041"/>
              </a:xfrm>
              <a:prstGeom prst="rect">
                <a:avLst/>
              </a:prstGeom>
              <a:solidFill>
                <a:srgbClr val="A6AAA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2B4FE12C-676F-04E7-3BE6-6EEA0FF098EB}"/>
                  </a:ext>
                </a:extLst>
              </p:cNvPr>
              <p:cNvCxnSpPr>
                <a:cxnSpLocks/>
                <a:stCxn id="27" idx="7"/>
                <a:endCxn id="22" idx="3"/>
              </p:cNvCxnSpPr>
              <p:nvPr/>
            </p:nvCxnSpPr>
            <p:spPr>
              <a:xfrm flipH="1">
                <a:off x="5794760" y="4137606"/>
                <a:ext cx="985309" cy="665387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51BB4E8B-98C2-5CA0-D8F4-14BA882FB003}"/>
                  </a:ext>
                </a:extLst>
              </p:cNvPr>
              <p:cNvCxnSpPr>
                <a:cxnSpLocks/>
                <a:stCxn id="25" idx="1"/>
              </p:cNvCxnSpPr>
              <p:nvPr/>
            </p:nvCxnSpPr>
            <p:spPr>
              <a:xfrm>
                <a:off x="5786903" y="4141177"/>
                <a:ext cx="1010695" cy="66181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7844DA1C-7DF1-B388-7F12-8340177A2CEC}"/>
                  </a:ext>
                </a:extLst>
              </p:cNvPr>
              <p:cNvSpPr/>
              <p:nvPr/>
            </p:nvSpPr>
            <p:spPr>
              <a:xfrm>
                <a:off x="5771995" y="4670310"/>
                <a:ext cx="155448" cy="155448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22787CDB-BAE9-95E4-138B-493900215094}"/>
                  </a:ext>
                </a:extLst>
              </p:cNvPr>
              <p:cNvSpPr/>
              <p:nvPr/>
            </p:nvSpPr>
            <p:spPr>
              <a:xfrm>
                <a:off x="6204241" y="4668934"/>
                <a:ext cx="155448" cy="155448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D30AE33D-20C8-C659-1605-267F0FD10F72}"/>
                  </a:ext>
                </a:extLst>
              </p:cNvPr>
              <p:cNvSpPr/>
              <p:nvPr/>
            </p:nvSpPr>
            <p:spPr>
              <a:xfrm>
                <a:off x="6655243" y="4666739"/>
                <a:ext cx="155448" cy="155448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D931F298-DC3E-F1D0-39DE-EF1DB2C10AD6}"/>
                  </a:ext>
                </a:extLst>
              </p:cNvPr>
              <p:cNvSpPr/>
              <p:nvPr/>
            </p:nvSpPr>
            <p:spPr>
              <a:xfrm>
                <a:off x="5764138" y="4118412"/>
                <a:ext cx="155448" cy="155448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5E503088-B763-CF07-30BC-6DDCD68B58F0}"/>
                  </a:ext>
                </a:extLst>
              </p:cNvPr>
              <p:cNvSpPr/>
              <p:nvPr/>
            </p:nvSpPr>
            <p:spPr>
              <a:xfrm>
                <a:off x="6204241" y="4119030"/>
                <a:ext cx="155448" cy="155448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417A0F39-A958-E250-447E-E8F2BFE98E76}"/>
                  </a:ext>
                </a:extLst>
              </p:cNvPr>
              <p:cNvSpPr/>
              <p:nvPr/>
            </p:nvSpPr>
            <p:spPr>
              <a:xfrm>
                <a:off x="6647386" y="4114841"/>
                <a:ext cx="155448" cy="155448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E900BD35-91D8-B1A0-B153-7E9FACC59EE6}"/>
                  </a:ext>
                </a:extLst>
              </p:cNvPr>
              <p:cNvCxnSpPr>
                <a:cxnSpLocks/>
                <a:stCxn id="26" idx="4"/>
                <a:endCxn id="23" idx="0"/>
              </p:cNvCxnSpPr>
              <p:nvPr/>
            </p:nvCxnSpPr>
            <p:spPr>
              <a:xfrm>
                <a:off x="6281965" y="4274478"/>
                <a:ext cx="0" cy="39445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BC1997F2-A3FE-DF11-A5F9-9F00C20A6579}"/>
                  </a:ext>
                </a:extLst>
              </p:cNvPr>
              <p:cNvCxnSpPr>
                <a:cxnSpLocks/>
                <a:stCxn id="27" idx="5"/>
                <a:endCxn id="35" idx="1"/>
              </p:cNvCxnSpPr>
              <p:nvPr/>
            </p:nvCxnSpPr>
            <p:spPr>
              <a:xfrm flipH="1" flipV="1">
                <a:off x="6446759" y="3570820"/>
                <a:ext cx="333310" cy="676704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B2EDC4B8-809D-C4A6-E27E-AB2EE280ABED}"/>
                  </a:ext>
                </a:extLst>
              </p:cNvPr>
              <p:cNvCxnSpPr>
                <a:cxnSpLocks/>
                <a:stCxn id="27" idx="1"/>
                <a:endCxn id="34" idx="5"/>
              </p:cNvCxnSpPr>
              <p:nvPr/>
            </p:nvCxnSpPr>
            <p:spPr>
              <a:xfrm flipH="1" flipV="1">
                <a:off x="6087078" y="3680120"/>
                <a:ext cx="583073" cy="45748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4C833B70-DF76-D81A-E521-D454BCDB7891}"/>
                  </a:ext>
                </a:extLst>
              </p:cNvPr>
              <p:cNvCxnSpPr>
                <a:cxnSpLocks/>
                <a:stCxn id="25" idx="7"/>
                <a:endCxn id="35" idx="3"/>
              </p:cNvCxnSpPr>
              <p:nvPr/>
            </p:nvCxnSpPr>
            <p:spPr>
              <a:xfrm flipV="1">
                <a:off x="5896821" y="3680738"/>
                <a:ext cx="549938" cy="460439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5E8E840E-16AF-B77F-15AE-C823601B8AF8}"/>
                  </a:ext>
                </a:extLst>
              </p:cNvPr>
              <p:cNvCxnSpPr>
                <a:cxnSpLocks/>
                <a:stCxn id="25" idx="0"/>
                <a:endCxn id="34" idx="7"/>
              </p:cNvCxnSpPr>
              <p:nvPr/>
            </p:nvCxnSpPr>
            <p:spPr>
              <a:xfrm flipV="1">
                <a:off x="5841862" y="3570202"/>
                <a:ext cx="245216" cy="54821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FC3B9F42-FD90-A291-8D1D-966BC4048975}"/>
              </a:ext>
            </a:extLst>
          </p:cNvPr>
          <p:cNvSpPr txBox="1"/>
          <p:nvPr/>
        </p:nvSpPr>
        <p:spPr>
          <a:xfrm>
            <a:off x="160078" y="3129158"/>
            <a:ext cx="3079717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0" lvl="0" indent="0">
              <a:spcAft>
                <a:spcPts val="1200"/>
              </a:spcAft>
              <a:buNone/>
            </a:pP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“Wings over Kansas is </a:t>
            </a:r>
            <a:r>
              <a:rPr lang="en-US" sz="1400" dirty="0">
                <a:solidFill>
                  <a:schemeClr val="bg1"/>
                </a:solidFill>
                <a:highlight>
                  <a:srgbClr val="0000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[MASK]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”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651E7DF-EBEA-8F37-CD11-D2289B49DE12}"/>
              </a:ext>
            </a:extLst>
          </p:cNvPr>
          <p:cNvSpPr txBox="1"/>
          <p:nvPr/>
        </p:nvSpPr>
        <p:spPr>
          <a:xfrm>
            <a:off x="6461195" y="2705655"/>
            <a:ext cx="2462172" cy="116955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0" lvl="0" indent="0">
              <a:spcAft>
                <a:spcPts val="1200"/>
              </a:spcAft>
              <a:buNone/>
            </a:pP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“Wings over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Kansas is 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 aviation website founded in 1998 by Carl Chance owned by Chance Communications, Inc.”</a:t>
            </a:r>
            <a:endParaRPr lang="en-US" sz="14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199083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3843B2-746A-BA21-5C68-6C6D79697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26014D-CB9D-97AC-1174-4CDB8129B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Pre-Computed N-Grams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9406F0-69D6-2BAC-9688-154A93BAD25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 descr="Chart, line chart&#10;&#10;Description automatically generated">
            <a:extLst>
              <a:ext uri="{FF2B5EF4-FFF2-40B4-BE49-F238E27FC236}">
                <a16:creationId xmlns:a16="http://schemas.microsoft.com/office/drawing/2014/main" id="{DE5C3D12-5AA0-AA20-7E32-69B11AE56630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0" y="1349375"/>
            <a:ext cx="8940800" cy="31051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70AEC62-A04B-F4A7-3FAF-2C6292E89F50}"/>
              </a:ext>
            </a:extLst>
          </p:cNvPr>
          <p:cNvSpPr txBox="1"/>
          <p:nvPr/>
        </p:nvSpPr>
        <p:spPr>
          <a:xfrm>
            <a:off x="537879" y="4640595"/>
            <a:ext cx="80054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Corbel" panose="020B0503020204020204" pitchFamily="34" charset="0"/>
              </a:rPr>
              <a:t>Google n-gram viewer </a:t>
            </a:r>
            <a:r>
              <a:rPr lang="en-US" dirty="0">
                <a:latin typeface="Corbel" panose="020B0503020204020204" pitchFamily="34" charset="0"/>
                <a:hlinkClick r:id="rId3"/>
              </a:rPr>
              <a:t>https://books.google.com/ngrams/</a:t>
            </a:r>
            <a:r>
              <a:rPr lang="en-US" dirty="0">
                <a:latin typeface="Corbel" panose="020B0503020204020204" pitchFamily="34" charset="0"/>
              </a:rPr>
              <a:t> </a:t>
            </a:r>
          </a:p>
          <a:p>
            <a:pPr algn="ctr"/>
            <a:r>
              <a:rPr lang="en-US" dirty="0">
                <a:latin typeface="Corbel" panose="020B0503020204020204" pitchFamily="34" charset="0"/>
              </a:rPr>
              <a:t>Data:  </a:t>
            </a:r>
            <a:r>
              <a:rPr lang="en-US" dirty="0">
                <a:latin typeface="Corbel" panose="020B0503020204020204" pitchFamily="34" charset="0"/>
                <a:hlinkClick r:id="rId4"/>
              </a:rPr>
              <a:t>http://storage.googleapis.com/books/ngrams/books/datasetsv2.html</a:t>
            </a:r>
            <a:r>
              <a:rPr lang="en-US" dirty="0">
                <a:latin typeface="Corbel" panose="020B0503020204020204" pitchFamily="34" charset="0"/>
              </a:rPr>
              <a:t> </a:t>
            </a:r>
          </a:p>
        </p:txBody>
      </p:sp>
      <p:pic>
        <p:nvPicPr>
          <p:cNvPr id="4" name="Picture 3" descr="A picture containing logo&#10;&#10;Description automatically generated">
            <a:extLst>
              <a:ext uri="{FF2B5EF4-FFF2-40B4-BE49-F238E27FC236}">
                <a16:creationId xmlns:a16="http://schemas.microsoft.com/office/drawing/2014/main" id="{010CCBD3-22FF-C770-1381-40B742C3F5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8718" y="432131"/>
            <a:ext cx="3254336" cy="548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75402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D0C01B-100B-C462-DE3C-CE54E18AB1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D34A7-45C9-5947-C26B-93D0EDC03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Pre-Computed N-Grams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656849-8734-9020-B0AD-622D15221C3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347676-C061-A6DF-83A0-006F37946166}"/>
              </a:ext>
            </a:extLst>
          </p:cNvPr>
          <p:cNvSpPr txBox="1"/>
          <p:nvPr/>
        </p:nvSpPr>
        <p:spPr>
          <a:xfrm>
            <a:off x="537879" y="4640595"/>
            <a:ext cx="80054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Corbel" panose="020B0503020204020204" pitchFamily="34" charset="0"/>
              </a:rPr>
              <a:t>Google n-gram viewer </a:t>
            </a:r>
            <a:r>
              <a:rPr lang="en-US" dirty="0">
                <a:latin typeface="Corbel" panose="020B0503020204020204" pitchFamily="34" charset="0"/>
                <a:hlinkClick r:id="rId2"/>
              </a:rPr>
              <a:t>https://books.google.com/ngrams/</a:t>
            </a:r>
            <a:r>
              <a:rPr lang="en-US" dirty="0">
                <a:latin typeface="Corbel" panose="020B0503020204020204" pitchFamily="34" charset="0"/>
              </a:rPr>
              <a:t> </a:t>
            </a:r>
          </a:p>
          <a:p>
            <a:pPr algn="ctr"/>
            <a:r>
              <a:rPr lang="en-US" dirty="0">
                <a:latin typeface="Corbel" panose="020B0503020204020204" pitchFamily="34" charset="0"/>
              </a:rPr>
              <a:t>Data:  </a:t>
            </a:r>
            <a:r>
              <a:rPr lang="en-US" dirty="0">
                <a:latin typeface="Corbel" panose="020B0503020204020204" pitchFamily="34" charset="0"/>
                <a:hlinkClick r:id="rId3"/>
              </a:rPr>
              <a:t>http://storage.googleapis.com/books/ngrams/books/datasetsv2.html</a:t>
            </a:r>
            <a:r>
              <a:rPr lang="en-US" dirty="0">
                <a:latin typeface="Corbel" panose="020B0503020204020204" pitchFamily="34" charset="0"/>
              </a:rPr>
              <a:t> </a:t>
            </a:r>
          </a:p>
        </p:txBody>
      </p:sp>
      <p:pic>
        <p:nvPicPr>
          <p:cNvPr id="6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3A7FBF1F-CB5C-B602-81DA-8B4798D90EC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637"/>
          <a:stretch/>
        </p:blipFill>
        <p:spPr>
          <a:xfrm>
            <a:off x="117486" y="1302551"/>
            <a:ext cx="9116296" cy="3099117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C5FCB3A-9D86-C6ED-A4FC-E54AB1D98E25}"/>
              </a:ext>
            </a:extLst>
          </p:cNvPr>
          <p:cNvSpPr txBox="1"/>
          <p:nvPr/>
        </p:nvSpPr>
        <p:spPr>
          <a:xfrm>
            <a:off x="927561" y="1257448"/>
            <a:ext cx="2341855" cy="578882"/>
          </a:xfrm>
          <a:prstGeom prst="wedgeRoundRectCallout">
            <a:avLst>
              <a:gd name="adj1" fmla="val 32660"/>
              <a:gd name="adj2" fmla="val 92691"/>
              <a:gd name="adj3" fmla="val 16667"/>
            </a:avLst>
          </a:prstGeom>
          <a:solidFill>
            <a:srgbClr val="ECEEFD"/>
          </a:solidFill>
          <a:ln w="127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dirty="0">
                <a:latin typeface="Corbel" panose="020B0503020204020204" pitchFamily="34" charset="0"/>
              </a:rPr>
              <a:t>Language models can tell us something about us … </a:t>
            </a:r>
          </a:p>
        </p:txBody>
      </p:sp>
      <p:pic>
        <p:nvPicPr>
          <p:cNvPr id="7" name="Picture 6" descr="A picture containing logo&#10;&#10;Description automatically generated">
            <a:extLst>
              <a:ext uri="{FF2B5EF4-FFF2-40B4-BE49-F238E27FC236}">
                <a16:creationId xmlns:a16="http://schemas.microsoft.com/office/drawing/2014/main" id="{7C0BEA76-C66E-AE9E-D5E5-0FB4B7FDCB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8718" y="432131"/>
            <a:ext cx="3254336" cy="548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0581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5ED716-FCB0-86C0-66F1-26419F3F0D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2D04C7-2D28-7DB8-19AA-E8417A3AD3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Pre-Computed N-Grams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D0FA3D-02E9-19D2-9EC8-8F555B56007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 descr="Chart, line chart&#10;&#10;Description automatically generated">
            <a:extLst>
              <a:ext uri="{FF2B5EF4-FFF2-40B4-BE49-F238E27FC236}">
                <a16:creationId xmlns:a16="http://schemas.microsoft.com/office/drawing/2014/main" id="{C3E0FBFC-E19E-0936-FF56-B997C4EAC19C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0" y="1227138"/>
            <a:ext cx="8521700" cy="32670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35D31B1-7550-B131-02D0-FBE4FB4DF384}"/>
              </a:ext>
            </a:extLst>
          </p:cNvPr>
          <p:cNvSpPr txBox="1"/>
          <p:nvPr/>
        </p:nvSpPr>
        <p:spPr>
          <a:xfrm>
            <a:off x="537879" y="4640595"/>
            <a:ext cx="80054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Corbel" panose="020B0503020204020204" pitchFamily="34" charset="0"/>
              </a:rPr>
              <a:t>Google n-gram viewer </a:t>
            </a:r>
            <a:r>
              <a:rPr lang="en-US" dirty="0">
                <a:latin typeface="Corbel" panose="020B0503020204020204" pitchFamily="34" charset="0"/>
                <a:hlinkClick r:id="rId3"/>
              </a:rPr>
              <a:t>https://books.google.com/ngrams/</a:t>
            </a:r>
            <a:r>
              <a:rPr lang="en-US" dirty="0">
                <a:latin typeface="Corbel" panose="020B0503020204020204" pitchFamily="34" charset="0"/>
              </a:rPr>
              <a:t> </a:t>
            </a:r>
          </a:p>
          <a:p>
            <a:pPr algn="ctr"/>
            <a:r>
              <a:rPr lang="en-US" dirty="0">
                <a:latin typeface="Corbel" panose="020B0503020204020204" pitchFamily="34" charset="0"/>
              </a:rPr>
              <a:t>Data:  </a:t>
            </a:r>
            <a:r>
              <a:rPr lang="en-US" dirty="0">
                <a:latin typeface="Corbel" panose="020B0503020204020204" pitchFamily="34" charset="0"/>
                <a:hlinkClick r:id="rId4"/>
              </a:rPr>
              <a:t>http://storage.googleapis.com/books/ngrams/books/datasetsv2.html</a:t>
            </a:r>
            <a:r>
              <a:rPr lang="en-US" dirty="0">
                <a:latin typeface="Corbel" panose="020B0503020204020204" pitchFamily="34" charset="0"/>
              </a:rPr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EF2434-18A9-D084-E34D-2D89351FD8B2}"/>
              </a:ext>
            </a:extLst>
          </p:cNvPr>
          <p:cNvSpPr txBox="1"/>
          <p:nvPr/>
        </p:nvSpPr>
        <p:spPr>
          <a:xfrm>
            <a:off x="3501022" y="1203681"/>
            <a:ext cx="2341855" cy="578882"/>
          </a:xfrm>
          <a:prstGeom prst="wedgeRoundRectCallout">
            <a:avLst>
              <a:gd name="adj1" fmla="val -61097"/>
              <a:gd name="adj2" fmla="val 42560"/>
              <a:gd name="adj3" fmla="val 16667"/>
            </a:avLst>
          </a:prstGeom>
          <a:solidFill>
            <a:srgbClr val="ECEEFD"/>
          </a:solidFill>
          <a:ln w="127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dirty="0">
                <a:latin typeface="Corbel" panose="020B0503020204020204" pitchFamily="34" charset="0"/>
              </a:rPr>
              <a:t>Language models can tell us something about us … </a:t>
            </a:r>
          </a:p>
        </p:txBody>
      </p:sp>
      <p:pic>
        <p:nvPicPr>
          <p:cNvPr id="4" name="Picture 3" descr="A picture containing logo&#10;&#10;Description automatically generated">
            <a:extLst>
              <a:ext uri="{FF2B5EF4-FFF2-40B4-BE49-F238E27FC236}">
                <a16:creationId xmlns:a16="http://schemas.microsoft.com/office/drawing/2014/main" id="{B94DAD3C-B8B5-9705-50B7-ED81CBCC84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8718" y="432131"/>
            <a:ext cx="3254336" cy="548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18568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259195D-CB76-5783-C947-49593F70B1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Scaling N-Grams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46A9EE-7252-8335-E729-58BB570194A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Counting n-grams on the web is a computationally non-trivial task. </a:t>
            </a:r>
          </a:p>
          <a:p>
            <a:pPr lvl="1"/>
            <a:r>
              <a:rPr lang="en-US" dirty="0"/>
              <a:t>What is the cost a naïve implementation? 🤔 </a:t>
            </a:r>
          </a:p>
          <a:p>
            <a:pPr lvl="2"/>
            <a:r>
              <a:rPr lang="en-US" dirty="0"/>
              <a:t>Size of the internet: k words</a:t>
            </a:r>
          </a:p>
          <a:p>
            <a:pPr lvl="2"/>
            <a:r>
              <a:rPr lang="en-US" dirty="0"/>
              <a:t>Size of your string: n words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222195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80E675AC-15AB-2966-6B8E-7E6D95DFA8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What is MapReduce in Hadoop? Big Data Architecture">
            <a:extLst>
              <a:ext uri="{FF2B5EF4-FFF2-40B4-BE49-F238E27FC236}">
                <a16:creationId xmlns:a16="http://schemas.microsoft.com/office/drawing/2014/main" id="{EBE517B8-BFAE-3A62-9379-6B11ECC23C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7750" y="1788487"/>
            <a:ext cx="4192547" cy="3003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2E87DA8C-33A5-AEC5-EF28-6DAB078CA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Scaling N-Grams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950290-6DCF-5953-889A-B5BC3054D6E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A more effective approach is distributed processing. </a:t>
            </a:r>
          </a:p>
          <a:p>
            <a:pPr lvl="1"/>
            <a:r>
              <a:rPr lang="en-US" dirty="0"/>
              <a:t>Imagine you have </a:t>
            </a:r>
            <a:r>
              <a:rPr lang="en-US" dirty="0">
                <a:solidFill>
                  <a:srgbClr val="289A00"/>
                </a:solidFill>
              </a:rPr>
              <a:t>m</a:t>
            </a:r>
            <a:r>
              <a:rPr lang="en-US" dirty="0"/>
              <a:t> CPUs (say, </a:t>
            </a:r>
            <a:r>
              <a:rPr lang="en-US" dirty="0">
                <a:solidFill>
                  <a:srgbClr val="289A00"/>
                </a:solidFill>
              </a:rPr>
              <a:t>m </a:t>
            </a:r>
            <a:r>
              <a:rPr lang="en-US" dirty="0"/>
              <a:t>=10,000)</a:t>
            </a:r>
          </a:p>
          <a:p>
            <a:pPr lvl="1"/>
            <a:r>
              <a:rPr lang="en-US" dirty="0"/>
              <a:t>Split the internet data into </a:t>
            </a:r>
            <a:r>
              <a:rPr lang="en-US" dirty="0">
                <a:solidFill>
                  <a:srgbClr val="289A00"/>
                </a:solidFill>
              </a:rPr>
              <a:t>m</a:t>
            </a:r>
            <a:r>
              <a:rPr lang="en-US" dirty="0"/>
              <a:t> shards </a:t>
            </a:r>
          </a:p>
          <a:p>
            <a:pPr lvl="1"/>
            <a:r>
              <a:rPr lang="en-US" dirty="0"/>
              <a:t>Run your n-gram search on all shards in parallel. </a:t>
            </a:r>
          </a:p>
          <a:p>
            <a:pPr lvl="1"/>
            <a:r>
              <a:rPr lang="en-US" dirty="0"/>
              <a:t>Then merge their individual results. </a:t>
            </a:r>
          </a:p>
          <a:p>
            <a:endParaRPr lang="en-US" dirty="0"/>
          </a:p>
          <a:p>
            <a:r>
              <a:rPr lang="en-US" dirty="0"/>
              <a:t>A fancier version of this is </a:t>
            </a:r>
            <a:br>
              <a:rPr lang="en-US" dirty="0"/>
            </a:br>
            <a:r>
              <a:rPr lang="en-US" dirty="0"/>
              <a:t>using Map-Reduce framework.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F9CF41-650E-A524-3D28-AD0793B51485}"/>
              </a:ext>
            </a:extLst>
          </p:cNvPr>
          <p:cNvSpPr txBox="1"/>
          <p:nvPr/>
        </p:nvSpPr>
        <p:spPr>
          <a:xfrm>
            <a:off x="31139" y="4743882"/>
            <a:ext cx="9112861" cy="3167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noAutofit/>
          </a:bodyPr>
          <a:lstStyle/>
          <a:p>
            <a:pPr algn="ctr"/>
            <a:r>
              <a:rPr lang="en-US" sz="1100" dirty="0">
                <a:latin typeface="Corbel" panose="020B0503020204020204" pitchFamily="34" charset="0"/>
                <a:hlinkClick r:id="rId4"/>
              </a:rPr>
              <a:t>Large Language Models in Machine Translation, 2007</a:t>
            </a:r>
            <a:br>
              <a:rPr lang="en-US" sz="1100" dirty="0">
                <a:latin typeface="Corbel" panose="020B0503020204020204" pitchFamily="34" charset="0"/>
                <a:hlinkClick r:id="rId4"/>
              </a:rPr>
            </a:br>
            <a:r>
              <a:rPr lang="en-US" sz="1100" dirty="0">
                <a:latin typeface="Corbel" panose="020B0503020204020204" pitchFamily="34" charset="0"/>
              </a:rPr>
              <a:t>https://github.com/stepthom/CountNGrams/blob/master/src/CountNGrams.java   </a:t>
            </a:r>
          </a:p>
        </p:txBody>
      </p:sp>
    </p:spTree>
    <p:extLst>
      <p:ext uri="{BB962C8B-B14F-4D97-AF65-F5344CB8AC3E}">
        <p14:creationId xmlns:p14="http://schemas.microsoft.com/office/powerpoint/2010/main" val="108527957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12460-2B4C-4D66-863D-86DF591A0C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Scaling N-Grams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514289-F055-289E-2E6C-E1FAF7D0C42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We can extend to trigrams, 4-grams, 5-grams, but soon we will hit is the </a:t>
            </a:r>
            <a:r>
              <a:rPr lang="en-US" sz="2000" dirty="0">
                <a:solidFill>
                  <a:srgbClr val="C00000"/>
                </a:solidFill>
              </a:rPr>
              <a:t>sparsity limitations</a:t>
            </a:r>
            <a:r>
              <a:rPr lang="en-US" sz="2000" dirty="0">
                <a:solidFill>
                  <a:schemeClr val="tx1"/>
                </a:solidFill>
              </a:rPr>
              <a:t>. </a:t>
            </a:r>
          </a:p>
          <a:p>
            <a:pPr lvl="1"/>
            <a:r>
              <a:rPr lang="en-US" sz="2000" dirty="0"/>
              <a:t>Many of these long n-grams will be zeros. </a:t>
            </a:r>
            <a:endParaRPr lang="en-US" sz="2000" dirty="0">
              <a:solidFill>
                <a:schemeClr val="tx1"/>
              </a:solidFill>
            </a:endParaRPr>
          </a:p>
          <a:p>
            <a:endParaRPr 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703654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>
          <a:extLst>
            <a:ext uri="{FF2B5EF4-FFF2-40B4-BE49-F238E27FC236}">
              <a16:creationId xmlns:a16="http://schemas.microsoft.com/office/drawing/2014/main" id="{4481E6B0-74F0-1C24-0CA4-28E79EC5F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7">
            <a:extLst>
              <a:ext uri="{FF2B5EF4-FFF2-40B4-BE49-F238E27FC236}">
                <a16:creationId xmlns:a16="http://schemas.microsoft.com/office/drawing/2014/main" id="{6435189D-AFE4-EA46-C945-071E54479E0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N-Gram Language Models, A Historical Highlight </a:t>
            </a:r>
            <a:endParaRPr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D01D5FC-4E05-E953-E41F-A5F8DB55B89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marL="457200" indent="-342900">
              <a:spcBef>
                <a:spcPts val="0"/>
              </a:spcBef>
              <a:buSzPts val="1800"/>
              <a:buFont typeface="Arial" panose="020B0604020202020204" pitchFamily="34" charset="0"/>
              <a:buChar char="●"/>
            </a:pPr>
            <a:r>
              <a:rPr lang="en-US" dirty="0"/>
              <a:t>Probabilistic n-gram models of text generation 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[Jelinek+ 1980’s, …]</a:t>
            </a:r>
            <a:endParaRPr lang="en-US" dirty="0"/>
          </a:p>
          <a:p>
            <a:pPr marL="914400" lvl="1" indent="-342900">
              <a:spcBef>
                <a:spcPts val="0"/>
              </a:spcBef>
              <a:buSzPts val="1800"/>
              <a:buChar char="●"/>
            </a:pPr>
            <a:r>
              <a:rPr lang="en-US" dirty="0"/>
              <a:t>Applications: Speech Recognition, Machine Translation</a:t>
            </a:r>
          </a:p>
          <a:p>
            <a:pPr marL="914400" lvl="1" indent="-342900">
              <a:spcBef>
                <a:spcPts val="0"/>
              </a:spcBef>
              <a:buSzPts val="1800"/>
              <a:buChar char="●"/>
            </a:pPr>
            <a:endParaRPr lang="en-US" dirty="0"/>
          </a:p>
          <a:p>
            <a:endParaRPr lang="en-US" dirty="0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95415D80-8BE6-B197-E316-1BDE703964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5830" y="1987241"/>
            <a:ext cx="7188926" cy="2783456"/>
          </a:xfrm>
          <a:prstGeom prst="rect">
            <a:avLst/>
          </a:prstGeom>
        </p:spPr>
      </p:pic>
      <p:pic>
        <p:nvPicPr>
          <p:cNvPr id="1026" name="Picture 2" descr="Frederick Jelinek, 77, pioneer in speech and text ...">
            <a:extLst>
              <a:ext uri="{FF2B5EF4-FFF2-40B4-BE49-F238E27FC236}">
                <a16:creationId xmlns:a16="http://schemas.microsoft.com/office/drawing/2014/main" id="{A71E5264-1F4F-8DD4-42D4-047D27D302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79" r="11627" b="25300"/>
          <a:stretch/>
        </p:blipFill>
        <p:spPr bwMode="auto">
          <a:xfrm>
            <a:off x="7738740" y="267844"/>
            <a:ext cx="1103603" cy="1343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6B5E45A-FC16-E584-DFE2-5C3FF6918163}"/>
              </a:ext>
            </a:extLst>
          </p:cNvPr>
          <p:cNvSpPr txBox="1"/>
          <p:nvPr/>
        </p:nvSpPr>
        <p:spPr>
          <a:xfrm>
            <a:off x="7730743" y="1592114"/>
            <a:ext cx="110360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Fred Jelinek </a:t>
            </a:r>
            <a:br>
              <a:rPr lang="en-US" sz="11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(1932-2010)</a:t>
            </a:r>
            <a:endParaRPr lang="en-US" sz="11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33B47D-1BAC-6F18-3DE4-29514B4F843C}"/>
              </a:ext>
            </a:extLst>
          </p:cNvPr>
          <p:cNvSpPr txBox="1"/>
          <p:nvPr/>
        </p:nvSpPr>
        <p:spPr>
          <a:xfrm>
            <a:off x="3641270" y="685432"/>
            <a:ext cx="3801807" cy="578882"/>
          </a:xfrm>
          <a:prstGeom prst="wedgeRoundRectCallout">
            <a:avLst>
              <a:gd name="adj1" fmla="val 55497"/>
              <a:gd name="adj2" fmla="val 35508"/>
              <a:gd name="adj3" fmla="val 16667"/>
            </a:avLst>
          </a:prstGeom>
          <a:solidFill>
            <a:srgbClr val="ECEEFD"/>
          </a:solidFill>
          <a:ln w="127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dirty="0">
                <a:latin typeface="Corbel" panose="020B0503020204020204" pitchFamily="34" charset="0"/>
              </a:rPr>
              <a:t>“Every time I fire a linguist, the performance of the speech recognizer goes up”!!</a:t>
            </a:r>
          </a:p>
        </p:txBody>
      </p:sp>
    </p:spTree>
    <p:extLst>
      <p:ext uri="{BB962C8B-B14F-4D97-AF65-F5344CB8AC3E}">
        <p14:creationId xmlns:p14="http://schemas.microsoft.com/office/powerpoint/2010/main" val="3260704403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6107EF-1DC6-429A-E18C-3C0CDFD9D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6C120A-F227-93C8-8BB5-31AF28F386E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Learning a language model ~ learning </a:t>
            </a:r>
            <a:r>
              <a:rPr lang="en-US" dirty="0">
                <a:solidFill>
                  <a:srgbClr val="289A00"/>
                </a:solidFill>
              </a:rPr>
              <a:t>conditional probabilities</a:t>
            </a:r>
            <a:r>
              <a:rPr lang="en-US" dirty="0"/>
              <a:t> over language. </a:t>
            </a:r>
          </a:p>
          <a:p>
            <a:r>
              <a:rPr lang="en-US" dirty="0"/>
              <a:t>One approach to estimating these probabilities: </a:t>
            </a:r>
            <a:r>
              <a:rPr lang="en-US" dirty="0">
                <a:solidFill>
                  <a:srgbClr val="289A00"/>
                </a:solidFill>
              </a:rPr>
              <a:t>counting word co-occurrences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Challenges: </a:t>
            </a:r>
          </a:p>
          <a:p>
            <a:pPr lvl="1"/>
            <a:r>
              <a:rPr lang="en-US" dirty="0"/>
              <a:t>Word co-occurrences become </a:t>
            </a:r>
            <a:r>
              <a:rPr lang="en-US" dirty="0">
                <a:solidFill>
                  <a:srgbClr val="C00000"/>
                </a:solidFill>
              </a:rPr>
              <a:t>rare</a:t>
            </a:r>
            <a:r>
              <a:rPr lang="en-US" dirty="0"/>
              <a:t> for long sequences. (the sparsity issue)  </a:t>
            </a:r>
          </a:p>
          <a:p>
            <a:pPr lvl="1"/>
            <a:r>
              <a:rPr lang="en-US" dirty="0"/>
              <a:t>But language understanding requires </a:t>
            </a:r>
            <a:r>
              <a:rPr lang="en-US" dirty="0">
                <a:solidFill>
                  <a:srgbClr val="289A00"/>
                </a:solidFill>
              </a:rPr>
              <a:t>long-range</a:t>
            </a:r>
            <a:r>
              <a:rPr lang="en-US" dirty="0"/>
              <a:t> dependencies. </a:t>
            </a:r>
          </a:p>
          <a:p>
            <a:endParaRPr lang="en-US" dirty="0"/>
          </a:p>
          <a:p>
            <a:r>
              <a:rPr lang="en-US" dirty="0"/>
              <a:t>We need a better alternative! 😤  </a:t>
            </a:r>
          </a:p>
          <a:p>
            <a:endParaRPr lang="en-US" b="1" dirty="0"/>
          </a:p>
          <a:p>
            <a:r>
              <a:rPr lang="en-US" b="1" dirty="0"/>
              <a:t>Next: </a:t>
            </a:r>
            <a:r>
              <a:rPr lang="en-US" dirty="0"/>
              <a:t>Measuring quality of language models. </a:t>
            </a:r>
            <a:endParaRPr lang="en-US" b="1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870771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82A0C1-87C8-9AFD-FFE8-0CB2DDD4FB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F2AD1D-C891-BC7D-CB21-2675A32FB57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TODO: </a:t>
            </a:r>
          </a:p>
          <a:p>
            <a:pPr lvl="1"/>
            <a:r>
              <a:rPr lang="en-US" dirty="0"/>
              <a:t>A discussion: </a:t>
            </a:r>
            <a:r>
              <a:rPr lang="en-US" dirty="0">
                <a:hlinkClick r:id="rId2"/>
              </a:rPr>
              <a:t>https://courses.grainger.illinois.edu/cs447/fa2019/Slides/Lecture03.pdf</a:t>
            </a:r>
            <a:endParaRPr lang="en-US" dirty="0"/>
          </a:p>
          <a:p>
            <a:pPr lvl="2"/>
            <a:r>
              <a:rPr lang="en-US" dirty="0"/>
              <a:t>On making </a:t>
            </a:r>
            <a:r>
              <a:rPr lang="en-US" dirty="0" err="1"/>
              <a:t>coun</a:t>
            </a:r>
            <a:r>
              <a:rPr lang="en-US" dirty="0"/>
              <a:t>-based LM proper </a:t>
            </a:r>
          </a:p>
          <a:p>
            <a:pPr lvl="2"/>
            <a:r>
              <a:rPr lang="en-US"/>
              <a:t>EOS and BOS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782509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B5CB2D-1B00-C237-32F7-C5FB3F2465A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algn="ctr"/>
            <a:r>
              <a:rPr lang="en-US" sz="6600" dirty="0"/>
              <a:t>How Good are Language Models?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00FCDF-4A3D-1F25-2299-B7B373F1CA7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073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DC8042C-E183-BE11-2A85-EA6CDF9D2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Language Modeling: Motivation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126508-163C-DB75-22EA-5D750FE1168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Earlier we define </a:t>
            </a:r>
            <a:r>
              <a:rPr lang="en-US" sz="2400" b="1" dirty="0">
                <a:solidFill>
                  <a:srgbClr val="0070C0"/>
                </a:solidFill>
              </a:rPr>
              <a:t>Self-Supervised</a:t>
            </a:r>
            <a:r>
              <a:rPr lang="en-US" sz="2400" b="1" dirty="0"/>
              <a:t> </a:t>
            </a:r>
            <a:r>
              <a:rPr lang="en-US" sz="2400" dirty="0"/>
              <a:t>models as </a:t>
            </a:r>
            <a:r>
              <a:rPr lang="en-US" sz="2400" dirty="0">
                <a:latin typeface="Corbel" panose="020B0503020204020204" pitchFamily="34" charset="0"/>
              </a:rPr>
              <a:t>as </a:t>
            </a:r>
            <a:br>
              <a:rPr lang="en-US" sz="2400" dirty="0">
                <a:latin typeface="Corbel" panose="020B0503020204020204" pitchFamily="34" charset="0"/>
              </a:rPr>
            </a:br>
            <a:r>
              <a:rPr lang="en-US" sz="2400" dirty="0">
                <a:solidFill>
                  <a:srgbClr val="C00000"/>
                </a:solidFill>
                <a:latin typeface="Corbel" panose="020B0503020204020204" pitchFamily="34" charset="0"/>
              </a:rPr>
              <a:t>predictive models </a:t>
            </a:r>
            <a:r>
              <a:rPr lang="en-US" sz="2400" dirty="0">
                <a:latin typeface="Corbel" panose="020B0503020204020204" pitchFamily="34" charset="0"/>
              </a:rPr>
              <a:t>of the world! </a:t>
            </a:r>
            <a:br>
              <a:rPr lang="en-US" sz="2400" dirty="0">
                <a:latin typeface="Corbel" panose="020B0503020204020204" pitchFamily="34" charset="0"/>
              </a:rPr>
            </a:br>
            <a:endParaRPr lang="en-US" sz="2400" dirty="0">
              <a:latin typeface="Corbel" panose="020B0503020204020204" pitchFamily="34" charset="0"/>
            </a:endParaRPr>
          </a:p>
          <a:p>
            <a:r>
              <a:rPr lang="en-US" sz="2400" b="1" dirty="0"/>
              <a:t>Language models </a:t>
            </a:r>
            <a:r>
              <a:rPr lang="en-US" sz="2400" dirty="0"/>
              <a:t>are self-supervised, or predictive models of language. </a:t>
            </a:r>
          </a:p>
          <a:p>
            <a:endParaRPr lang="en-US" sz="2400" dirty="0"/>
          </a:p>
          <a:p>
            <a:r>
              <a:rPr lang="en-US" sz="2400" dirty="0"/>
              <a:t>How do you formulate? How do you build them?</a:t>
            </a:r>
          </a:p>
          <a:p>
            <a:pPr marL="11430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13268938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38B472-34AE-DD52-836F-B3FBB46E9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Large Language Models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762B07-08FE-7412-18D9-A16131060AC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sz="1600" dirty="0"/>
              <a:t>A language model can predict the next word </a:t>
            </a:r>
            <a:br>
              <a:rPr lang="en-US" sz="1600" dirty="0"/>
            </a:br>
            <a:r>
              <a:rPr lang="en-US" sz="1600" dirty="0"/>
              <a:t>based on the given context.</a:t>
            </a:r>
          </a:p>
          <a:p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0DDA1A-FD61-160A-492C-1B65095876C1}"/>
              </a:ext>
            </a:extLst>
          </p:cNvPr>
          <p:cNvSpPr/>
          <p:nvPr/>
        </p:nvSpPr>
        <p:spPr>
          <a:xfrm>
            <a:off x="4047260" y="2882670"/>
            <a:ext cx="1252104" cy="84166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571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chemeClr val="tx1"/>
                </a:solidFill>
              </a:rPr>
              <a:t>LM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C70761-00C1-E8FF-5A66-378AD4A577CA}"/>
              </a:ext>
            </a:extLst>
          </p:cNvPr>
          <p:cNvSpPr txBox="1"/>
          <p:nvPr/>
        </p:nvSpPr>
        <p:spPr>
          <a:xfrm>
            <a:off x="1018309" y="3103937"/>
            <a:ext cx="25353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The cat is on the _??_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5B97BB-5AC2-4C3A-D644-65FA60EB3B3B}"/>
              </a:ext>
            </a:extLst>
          </p:cNvPr>
          <p:cNvSpPr txBox="1"/>
          <p:nvPr/>
        </p:nvSpPr>
        <p:spPr>
          <a:xfrm>
            <a:off x="6156613" y="2407207"/>
            <a:ext cx="1065068" cy="1708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roof</a:t>
            </a:r>
          </a:p>
          <a:p>
            <a:r>
              <a:rPr lang="en-US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tree</a:t>
            </a:r>
            <a:br>
              <a:rPr lang="en-US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moon</a:t>
            </a:r>
            <a:br>
              <a:rPr lang="en-US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physics</a:t>
            </a:r>
          </a:p>
          <a:p>
            <a:r>
              <a:rPr lang="en-US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</a:t>
            </a:r>
          </a:p>
          <a:p>
            <a:r>
              <a:rPr lang="en-US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protein</a:t>
            </a:r>
          </a:p>
          <a:p>
            <a:r>
              <a:rPr lang="en-US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…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3CC0FDA-CC51-CBC7-64AD-0B7FBF607C46}"/>
              </a:ext>
            </a:extLst>
          </p:cNvPr>
          <p:cNvCxnSpPr>
            <a:cxnSpLocks/>
          </p:cNvCxnSpPr>
          <p:nvPr/>
        </p:nvCxnSpPr>
        <p:spPr>
          <a:xfrm>
            <a:off x="5400974" y="3311548"/>
            <a:ext cx="426027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D7676FA-666B-A894-EC00-2B34BC23F732}"/>
              </a:ext>
            </a:extLst>
          </p:cNvPr>
          <p:cNvCxnSpPr>
            <a:cxnSpLocks/>
          </p:cNvCxnSpPr>
          <p:nvPr/>
        </p:nvCxnSpPr>
        <p:spPr>
          <a:xfrm>
            <a:off x="3549184" y="3311548"/>
            <a:ext cx="432097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Left Brace 17">
            <a:extLst>
              <a:ext uri="{FF2B5EF4-FFF2-40B4-BE49-F238E27FC236}">
                <a16:creationId xmlns:a16="http://schemas.microsoft.com/office/drawing/2014/main" id="{01505766-7F85-7C8F-67D0-A5BF3DE02C63}"/>
              </a:ext>
            </a:extLst>
          </p:cNvPr>
          <p:cNvSpPr/>
          <p:nvPr/>
        </p:nvSpPr>
        <p:spPr>
          <a:xfrm>
            <a:off x="5891645" y="2463851"/>
            <a:ext cx="264968" cy="1685077"/>
          </a:xfrm>
          <a:prstGeom prst="leftBrace">
            <a:avLst>
              <a:gd name="adj1" fmla="val 118137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EE8C6DD-0642-9C66-F01B-D471FBA32B3E}"/>
              </a:ext>
            </a:extLst>
          </p:cNvPr>
          <p:cNvSpPr txBox="1"/>
          <p:nvPr/>
        </p:nvSpPr>
        <p:spPr>
          <a:xfrm>
            <a:off x="7039840" y="2411898"/>
            <a:ext cx="1719695" cy="1708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</a:t>
            </a:r>
            <a:r>
              <a:rPr lang="en-US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</a:t>
            </a:r>
            <a:r>
              <a:rPr lang="en-US" sz="15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roof|X</a:t>
            </a:r>
            <a:r>
              <a:rPr lang="en-US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)=0.00</a:t>
            </a:r>
          </a:p>
          <a:p>
            <a:r>
              <a:rPr lang="en-US" sz="15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</a:t>
            </a:r>
            <a:r>
              <a:rPr lang="en-US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</a:t>
            </a:r>
            <a:r>
              <a:rPr lang="en-US" sz="15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tree|X</a:t>
            </a:r>
            <a:r>
              <a:rPr lang="en-US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)=0.01</a:t>
            </a:r>
            <a:br>
              <a:rPr lang="en-US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15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</a:t>
            </a:r>
            <a:r>
              <a:rPr lang="en-US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</a:t>
            </a:r>
            <a:r>
              <a:rPr lang="en-US" sz="15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moon|X</a:t>
            </a:r>
            <a:r>
              <a:rPr lang="en-US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)=0.01</a:t>
            </a:r>
            <a:br>
              <a:rPr lang="en-US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15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</a:t>
            </a:r>
            <a:r>
              <a:rPr lang="en-US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</a:t>
            </a:r>
            <a:r>
              <a:rPr lang="en-US" sz="15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physics|X</a:t>
            </a:r>
            <a:r>
              <a:rPr lang="en-US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)=0.1</a:t>
            </a:r>
          </a:p>
          <a:p>
            <a:r>
              <a:rPr lang="en-US" sz="15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</a:t>
            </a:r>
            <a:r>
              <a:rPr lang="en-US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</a:t>
            </a:r>
            <a:r>
              <a:rPr lang="en-US" sz="15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the|X</a:t>
            </a:r>
            <a:r>
              <a:rPr lang="en-US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)=0.1</a:t>
            </a:r>
          </a:p>
          <a:p>
            <a:r>
              <a:rPr lang="en-US" sz="15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</a:t>
            </a:r>
            <a:r>
              <a:rPr lang="en-US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</a:t>
            </a:r>
            <a:r>
              <a:rPr lang="en-US" sz="15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protein|X</a:t>
            </a:r>
            <a:r>
              <a:rPr lang="en-US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)=0.3</a:t>
            </a:r>
          </a:p>
          <a:p>
            <a:r>
              <a:rPr lang="en-US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...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AC0332-704C-8EEA-99C7-39249FEB697B}"/>
              </a:ext>
            </a:extLst>
          </p:cNvPr>
          <p:cNvSpPr txBox="1"/>
          <p:nvPr/>
        </p:nvSpPr>
        <p:spPr>
          <a:xfrm>
            <a:off x="6853483" y="0"/>
            <a:ext cx="24780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spc="-10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cs typeface="Calibri"/>
              </a:rPr>
              <a:t>[slide credit: Arman Cohan]</a:t>
            </a:r>
            <a:endParaRPr lang="en-US" dirty="0">
              <a:solidFill>
                <a:schemeClr val="bg1">
                  <a:lumMod val="50000"/>
                </a:schemeClr>
              </a:solidFill>
              <a:latin typeface="Corbel" panose="020B0503020204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97D31AD-46FE-98CB-F033-3092564C79B1}"/>
              </a:ext>
            </a:extLst>
          </p:cNvPr>
          <p:cNvSpPr txBox="1"/>
          <p:nvPr/>
        </p:nvSpPr>
        <p:spPr>
          <a:xfrm>
            <a:off x="6356906" y="2097058"/>
            <a:ext cx="240262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X := The cat is on the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783158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6EDC53-1720-082A-3365-37CF5FEBD9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17F4E4-4D38-DE18-FA00-88F144A952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Large Language Models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1FED74-5865-38B4-4301-479A75352CF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sz="1600" dirty="0"/>
              <a:t>A language model can predict the next word </a:t>
            </a:r>
            <a:br>
              <a:rPr lang="en-US" sz="1600" dirty="0"/>
            </a:br>
            <a:r>
              <a:rPr lang="en-US" sz="1600" dirty="0"/>
              <a:t>based on the given context.</a:t>
            </a:r>
          </a:p>
          <a:p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4348F9B-CF8F-17D1-CD88-B31B74F8ACE2}"/>
              </a:ext>
            </a:extLst>
          </p:cNvPr>
          <p:cNvSpPr/>
          <p:nvPr/>
        </p:nvSpPr>
        <p:spPr>
          <a:xfrm>
            <a:off x="4047260" y="2105838"/>
            <a:ext cx="1252104" cy="84166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571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chemeClr val="tx1"/>
                </a:solidFill>
              </a:rPr>
              <a:t>LM1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0B3AB2A-5A86-283B-A198-DC8D7FD5D3A2}"/>
              </a:ext>
            </a:extLst>
          </p:cNvPr>
          <p:cNvSpPr txBox="1"/>
          <p:nvPr/>
        </p:nvSpPr>
        <p:spPr>
          <a:xfrm>
            <a:off x="1018309" y="3103937"/>
            <a:ext cx="25353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The cat is on the _??_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E2CB970-070B-BCA8-C8AC-67B4A0F93EE4}"/>
              </a:ext>
            </a:extLst>
          </p:cNvPr>
          <p:cNvSpPr txBox="1"/>
          <p:nvPr/>
        </p:nvSpPr>
        <p:spPr>
          <a:xfrm>
            <a:off x="6156613" y="1500903"/>
            <a:ext cx="1065068" cy="1708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roof</a:t>
            </a:r>
          </a:p>
          <a:p>
            <a:r>
              <a:rPr lang="en-US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tree</a:t>
            </a:r>
            <a:br>
              <a:rPr lang="en-US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moon</a:t>
            </a:r>
            <a:br>
              <a:rPr lang="en-US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physics</a:t>
            </a:r>
          </a:p>
          <a:p>
            <a:r>
              <a:rPr lang="en-US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</a:t>
            </a:r>
          </a:p>
          <a:p>
            <a:r>
              <a:rPr lang="en-US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protein</a:t>
            </a:r>
          </a:p>
          <a:p>
            <a:r>
              <a:rPr lang="en-US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…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6FD24C2-016E-B2B8-1F41-DBE1EFC5BA28}"/>
              </a:ext>
            </a:extLst>
          </p:cNvPr>
          <p:cNvCxnSpPr>
            <a:cxnSpLocks/>
          </p:cNvCxnSpPr>
          <p:nvPr/>
        </p:nvCxnSpPr>
        <p:spPr>
          <a:xfrm>
            <a:off x="5392882" y="2405288"/>
            <a:ext cx="426027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DA2BDD7-E01E-058E-AAF5-BCD9AC7DCB83}"/>
              </a:ext>
            </a:extLst>
          </p:cNvPr>
          <p:cNvCxnSpPr>
            <a:cxnSpLocks/>
          </p:cNvCxnSpPr>
          <p:nvPr/>
        </p:nvCxnSpPr>
        <p:spPr>
          <a:xfrm flipV="1">
            <a:off x="3397865" y="2452255"/>
            <a:ext cx="555876" cy="637244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Left Brace 17">
            <a:extLst>
              <a:ext uri="{FF2B5EF4-FFF2-40B4-BE49-F238E27FC236}">
                <a16:creationId xmlns:a16="http://schemas.microsoft.com/office/drawing/2014/main" id="{0242AE6A-6D4A-A113-C5E0-5C96547C9ABA}"/>
              </a:ext>
            </a:extLst>
          </p:cNvPr>
          <p:cNvSpPr/>
          <p:nvPr/>
        </p:nvSpPr>
        <p:spPr>
          <a:xfrm>
            <a:off x="5891645" y="1557547"/>
            <a:ext cx="264968" cy="1685077"/>
          </a:xfrm>
          <a:prstGeom prst="leftBrace">
            <a:avLst>
              <a:gd name="adj1" fmla="val 118137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54AEA43-29E0-2C8D-3597-9BEC097BF8B1}"/>
              </a:ext>
            </a:extLst>
          </p:cNvPr>
          <p:cNvSpPr txBox="1"/>
          <p:nvPr/>
        </p:nvSpPr>
        <p:spPr>
          <a:xfrm>
            <a:off x="7039840" y="1505594"/>
            <a:ext cx="1719695" cy="1708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</a:t>
            </a:r>
            <a:r>
              <a:rPr lang="en-US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</a:t>
            </a:r>
            <a:r>
              <a:rPr lang="en-US" sz="15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roof|X</a:t>
            </a:r>
            <a:r>
              <a:rPr lang="en-US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)=0.00</a:t>
            </a:r>
          </a:p>
          <a:p>
            <a:r>
              <a:rPr lang="en-US" sz="15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</a:t>
            </a:r>
            <a:r>
              <a:rPr lang="en-US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</a:t>
            </a:r>
            <a:r>
              <a:rPr lang="en-US" sz="15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tree|X</a:t>
            </a:r>
            <a:r>
              <a:rPr lang="en-US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)=0.01</a:t>
            </a:r>
            <a:br>
              <a:rPr lang="en-US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15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</a:t>
            </a:r>
            <a:r>
              <a:rPr lang="en-US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</a:t>
            </a:r>
            <a:r>
              <a:rPr lang="en-US" sz="15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moon|X</a:t>
            </a:r>
            <a:r>
              <a:rPr lang="en-US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)=0.01</a:t>
            </a:r>
            <a:br>
              <a:rPr lang="en-US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15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</a:t>
            </a:r>
            <a:r>
              <a:rPr lang="en-US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</a:t>
            </a:r>
            <a:r>
              <a:rPr lang="en-US" sz="15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physics|X</a:t>
            </a:r>
            <a:r>
              <a:rPr lang="en-US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)=0.1</a:t>
            </a:r>
          </a:p>
          <a:p>
            <a:r>
              <a:rPr lang="en-US" sz="15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</a:t>
            </a:r>
            <a:r>
              <a:rPr lang="en-US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</a:t>
            </a:r>
            <a:r>
              <a:rPr lang="en-US" sz="15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the|X</a:t>
            </a:r>
            <a:r>
              <a:rPr lang="en-US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)=0.1</a:t>
            </a:r>
          </a:p>
          <a:p>
            <a:r>
              <a:rPr lang="en-US" sz="15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</a:t>
            </a:r>
            <a:r>
              <a:rPr lang="en-US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</a:t>
            </a:r>
            <a:r>
              <a:rPr lang="en-US" sz="15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protein|X</a:t>
            </a:r>
            <a:r>
              <a:rPr lang="en-US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)=0.3</a:t>
            </a:r>
          </a:p>
          <a:p>
            <a:r>
              <a:rPr lang="en-US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...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957E1F1-504D-5717-7B37-63216AE3A402}"/>
              </a:ext>
            </a:extLst>
          </p:cNvPr>
          <p:cNvCxnSpPr>
            <a:cxnSpLocks/>
          </p:cNvCxnSpPr>
          <p:nvPr/>
        </p:nvCxnSpPr>
        <p:spPr>
          <a:xfrm>
            <a:off x="3397865" y="3487707"/>
            <a:ext cx="555876" cy="742533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A44A65B4-A1E2-20E2-CB56-B34CA35F4A89}"/>
              </a:ext>
            </a:extLst>
          </p:cNvPr>
          <p:cNvSpPr/>
          <p:nvPr/>
        </p:nvSpPr>
        <p:spPr>
          <a:xfrm>
            <a:off x="4047260" y="3875485"/>
            <a:ext cx="1252104" cy="84166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571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chemeClr val="tx1"/>
                </a:solidFill>
              </a:rPr>
              <a:t>LM2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CD9F08D-BB5D-81FF-F8D9-73FBD27EF7AC}"/>
              </a:ext>
            </a:extLst>
          </p:cNvPr>
          <p:cNvSpPr txBox="1"/>
          <p:nvPr/>
        </p:nvSpPr>
        <p:spPr>
          <a:xfrm>
            <a:off x="6156613" y="3382499"/>
            <a:ext cx="1065068" cy="1708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dirty="0"/>
              <a:t>roof</a:t>
            </a:r>
          </a:p>
          <a:p>
            <a:r>
              <a:rPr lang="en-US" sz="1500" dirty="0"/>
              <a:t>tree</a:t>
            </a:r>
            <a:br>
              <a:rPr lang="en-US" sz="1500" dirty="0"/>
            </a:br>
            <a:r>
              <a:rPr lang="en-US" sz="1500" dirty="0"/>
              <a:t>moon</a:t>
            </a:r>
            <a:br>
              <a:rPr lang="en-US" sz="1500" dirty="0"/>
            </a:br>
            <a:r>
              <a:rPr lang="en-US" sz="1500" dirty="0"/>
              <a:t>physics</a:t>
            </a:r>
          </a:p>
          <a:p>
            <a:r>
              <a:rPr lang="en-US" sz="1500" dirty="0"/>
              <a:t>the</a:t>
            </a:r>
          </a:p>
          <a:p>
            <a:r>
              <a:rPr lang="en-US" sz="1500" dirty="0"/>
              <a:t>protein</a:t>
            </a:r>
          </a:p>
          <a:p>
            <a:r>
              <a:rPr lang="en-US" sz="1500" dirty="0"/>
              <a:t>…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D9C132C-7F9D-DE96-86F7-4FD3F49978B9}"/>
              </a:ext>
            </a:extLst>
          </p:cNvPr>
          <p:cNvCxnSpPr>
            <a:cxnSpLocks/>
          </p:cNvCxnSpPr>
          <p:nvPr/>
        </p:nvCxnSpPr>
        <p:spPr>
          <a:xfrm>
            <a:off x="5392882" y="4303068"/>
            <a:ext cx="426027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Left Brace 16">
            <a:extLst>
              <a:ext uri="{FF2B5EF4-FFF2-40B4-BE49-F238E27FC236}">
                <a16:creationId xmlns:a16="http://schemas.microsoft.com/office/drawing/2014/main" id="{9630251D-6E3B-4E41-53D5-B313D9406C85}"/>
              </a:ext>
            </a:extLst>
          </p:cNvPr>
          <p:cNvSpPr/>
          <p:nvPr/>
        </p:nvSpPr>
        <p:spPr>
          <a:xfrm>
            <a:off x="5891645" y="3455328"/>
            <a:ext cx="264968" cy="1685077"/>
          </a:xfrm>
          <a:prstGeom prst="leftBrace">
            <a:avLst>
              <a:gd name="adj1" fmla="val 118137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9A36154-68C3-C737-FFF7-950DB122A64A}"/>
              </a:ext>
            </a:extLst>
          </p:cNvPr>
          <p:cNvSpPr txBox="1"/>
          <p:nvPr/>
        </p:nvSpPr>
        <p:spPr>
          <a:xfrm>
            <a:off x="7039840" y="3362914"/>
            <a:ext cx="1719695" cy="1708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b="1" dirty="0"/>
              <a:t>P</a:t>
            </a:r>
            <a:r>
              <a:rPr lang="en-US" sz="1500" dirty="0"/>
              <a:t>(</a:t>
            </a:r>
            <a:r>
              <a:rPr lang="en-US" sz="1500" dirty="0" err="1"/>
              <a:t>roof|X</a:t>
            </a:r>
            <a:r>
              <a:rPr lang="en-US" sz="1500" dirty="0"/>
              <a:t>)=0.14</a:t>
            </a:r>
          </a:p>
          <a:p>
            <a:r>
              <a:rPr lang="en-US" sz="1500" b="1" dirty="0"/>
              <a:t>P</a:t>
            </a:r>
            <a:r>
              <a:rPr lang="en-US" sz="1500" dirty="0"/>
              <a:t>(</a:t>
            </a:r>
            <a:r>
              <a:rPr lang="en-US" sz="1500" dirty="0" err="1"/>
              <a:t>tree|X</a:t>
            </a:r>
            <a:r>
              <a:rPr lang="en-US" sz="1500" dirty="0"/>
              <a:t>)=0.13</a:t>
            </a:r>
            <a:br>
              <a:rPr lang="en-US" sz="1500" dirty="0"/>
            </a:br>
            <a:r>
              <a:rPr lang="en-US" sz="1500" b="1" dirty="0"/>
              <a:t>P</a:t>
            </a:r>
            <a:r>
              <a:rPr lang="en-US" sz="1500" dirty="0"/>
              <a:t>(</a:t>
            </a:r>
            <a:r>
              <a:rPr lang="en-US" sz="1500" dirty="0" err="1"/>
              <a:t>moon|X</a:t>
            </a:r>
            <a:r>
              <a:rPr lang="en-US" sz="1500" dirty="0"/>
              <a:t>)=0.001</a:t>
            </a:r>
            <a:br>
              <a:rPr lang="en-US" sz="1500" dirty="0"/>
            </a:br>
            <a:r>
              <a:rPr lang="en-US" sz="1500" b="1" dirty="0"/>
              <a:t>P</a:t>
            </a:r>
            <a:r>
              <a:rPr lang="en-US" sz="1500" dirty="0"/>
              <a:t>(</a:t>
            </a:r>
            <a:r>
              <a:rPr lang="en-US" sz="1500" dirty="0" err="1"/>
              <a:t>physics|X</a:t>
            </a:r>
            <a:r>
              <a:rPr lang="en-US" sz="1500" dirty="0"/>
              <a:t>)=0.0</a:t>
            </a:r>
          </a:p>
          <a:p>
            <a:r>
              <a:rPr lang="en-US" sz="1500" b="1" dirty="0"/>
              <a:t>P</a:t>
            </a:r>
            <a:r>
              <a:rPr lang="en-US" sz="1500" dirty="0"/>
              <a:t>(</a:t>
            </a:r>
            <a:r>
              <a:rPr lang="en-US" sz="1500" dirty="0" err="1"/>
              <a:t>the|X</a:t>
            </a:r>
            <a:r>
              <a:rPr lang="en-US" sz="1500" dirty="0"/>
              <a:t>)=0.000</a:t>
            </a:r>
          </a:p>
          <a:p>
            <a:r>
              <a:rPr lang="en-US" sz="1500" b="1" dirty="0"/>
              <a:t>P</a:t>
            </a:r>
            <a:r>
              <a:rPr lang="en-US" sz="1500" dirty="0"/>
              <a:t>(</a:t>
            </a:r>
            <a:r>
              <a:rPr lang="en-US" sz="1500" dirty="0" err="1"/>
              <a:t>protein|X</a:t>
            </a:r>
            <a:r>
              <a:rPr lang="en-US" sz="1500" dirty="0"/>
              <a:t>)=0.00</a:t>
            </a:r>
          </a:p>
          <a:p>
            <a:r>
              <a:rPr lang="en-US" sz="1500" dirty="0"/>
              <a:t>…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C5B99D-BF4E-B384-AA5E-C0B40C45F41A}"/>
              </a:ext>
            </a:extLst>
          </p:cNvPr>
          <p:cNvSpPr txBox="1"/>
          <p:nvPr/>
        </p:nvSpPr>
        <p:spPr>
          <a:xfrm>
            <a:off x="6853483" y="0"/>
            <a:ext cx="24780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spc="-10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cs typeface="Calibri"/>
              </a:rPr>
              <a:t>[slide credit: Arman Cohan]</a:t>
            </a:r>
            <a:endParaRPr lang="en-US" dirty="0">
              <a:solidFill>
                <a:schemeClr val="bg1">
                  <a:lumMod val="50000"/>
                </a:schemeClr>
              </a:solidFill>
              <a:latin typeface="Corbel" panose="020B0503020204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1C991B-51AF-1762-8883-437F34D87B36}"/>
              </a:ext>
            </a:extLst>
          </p:cNvPr>
          <p:cNvSpPr txBox="1"/>
          <p:nvPr/>
        </p:nvSpPr>
        <p:spPr>
          <a:xfrm>
            <a:off x="732597" y="3875485"/>
            <a:ext cx="2613314" cy="45970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2100" dirty="0"/>
              <a:t>Which LM is better?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4796ED5-665A-DAF6-7F31-CF59A2ED79C2}"/>
              </a:ext>
            </a:extLst>
          </p:cNvPr>
          <p:cNvSpPr txBox="1"/>
          <p:nvPr/>
        </p:nvSpPr>
        <p:spPr>
          <a:xfrm>
            <a:off x="6356906" y="1190754"/>
            <a:ext cx="240262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X := The cat is on the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69336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F47DA-AC42-B1FD-FAFC-1AE909596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Rank the LMs!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B4505F-B8C3-17C8-10F0-D2F7C45E1E3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26485" y="1457556"/>
            <a:ext cx="8085415" cy="3077573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2400" b="1" dirty="0">
                <a:solidFill>
                  <a:srgbClr val="0364B6"/>
                </a:solidFill>
              </a:rPr>
              <a:t>A &gt; B &gt; C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29D403E-70FB-D6D4-8276-55DFA163E5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152" y="1271602"/>
            <a:ext cx="7772400" cy="82006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0B0D38D-EE6E-6DDA-AC98-371561CFBE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899" y="2413088"/>
            <a:ext cx="7772400" cy="69088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8FAEF1E-0410-3980-D6A6-C3B029F883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6899" y="3540094"/>
            <a:ext cx="7772400" cy="66360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59619E1-EC97-AF3E-3603-042DC705DE7D}"/>
              </a:ext>
            </a:extLst>
          </p:cNvPr>
          <p:cNvSpPr txBox="1"/>
          <p:nvPr/>
        </p:nvSpPr>
        <p:spPr>
          <a:xfrm>
            <a:off x="6846049" y="0"/>
            <a:ext cx="247802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spc="-10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cs typeface="Calibri"/>
              </a:rPr>
              <a:t>[slide inspiration: Arman Cohan]</a:t>
            </a:r>
            <a:endParaRPr lang="en-US" sz="1200" dirty="0">
              <a:solidFill>
                <a:schemeClr val="bg1">
                  <a:lumMod val="50000"/>
                </a:schemeClr>
              </a:solidFill>
              <a:latin typeface="Corbel" panose="020B0503020204020204" pitchFamily="34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812539B-92BF-2BF3-BCC3-08F899DBA53F}"/>
              </a:ext>
            </a:extLst>
          </p:cNvPr>
          <p:cNvSpPr/>
          <p:nvPr/>
        </p:nvSpPr>
        <p:spPr>
          <a:xfrm>
            <a:off x="172453" y="1410288"/>
            <a:ext cx="550127" cy="54269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B01BEA9-CC8F-4F2C-81B4-07233DE3CA15}"/>
              </a:ext>
            </a:extLst>
          </p:cNvPr>
          <p:cNvSpPr/>
          <p:nvPr/>
        </p:nvSpPr>
        <p:spPr>
          <a:xfrm>
            <a:off x="172453" y="2487182"/>
            <a:ext cx="550127" cy="54269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B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69EB730-A179-716E-BCDE-915FFDA00E85}"/>
              </a:ext>
            </a:extLst>
          </p:cNvPr>
          <p:cNvSpPr/>
          <p:nvPr/>
        </p:nvSpPr>
        <p:spPr>
          <a:xfrm>
            <a:off x="172453" y="3600552"/>
            <a:ext cx="550127" cy="54269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C1DABF-EBE1-6CDB-288E-5029A43CDEE0}"/>
              </a:ext>
            </a:extLst>
          </p:cNvPr>
          <p:cNvSpPr txBox="1"/>
          <p:nvPr/>
        </p:nvSpPr>
        <p:spPr>
          <a:xfrm>
            <a:off x="869800" y="4201093"/>
            <a:ext cx="2111498" cy="306467"/>
          </a:xfrm>
          <a:prstGeom prst="wedgeRoundRectCallout">
            <a:avLst>
              <a:gd name="adj1" fmla="val -57453"/>
              <a:gd name="adj2" fmla="val -49393"/>
              <a:gd name="adj3" fmla="val 16667"/>
            </a:avLst>
          </a:prstGeom>
          <a:solidFill>
            <a:srgbClr val="ECEEFD"/>
          </a:solidFill>
          <a:ln w="127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babbage-002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C773B3F-F5F7-4D99-9BA7-E0869374C9E1}"/>
              </a:ext>
            </a:extLst>
          </p:cNvPr>
          <p:cNvSpPr txBox="1"/>
          <p:nvPr/>
        </p:nvSpPr>
        <p:spPr>
          <a:xfrm>
            <a:off x="869799" y="3082968"/>
            <a:ext cx="2111499" cy="306467"/>
          </a:xfrm>
          <a:prstGeom prst="wedgeRoundRectCallout">
            <a:avLst>
              <a:gd name="adj1" fmla="val -57453"/>
              <a:gd name="adj2" fmla="val -46968"/>
              <a:gd name="adj3" fmla="val 16667"/>
            </a:avLst>
          </a:prstGeom>
          <a:solidFill>
            <a:srgbClr val="ECEEFD"/>
          </a:solidFill>
          <a:ln w="127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davinci-002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FDE1662-B171-1090-CC01-1EE63E9B668A}"/>
              </a:ext>
            </a:extLst>
          </p:cNvPr>
          <p:cNvSpPr txBox="1"/>
          <p:nvPr/>
        </p:nvSpPr>
        <p:spPr>
          <a:xfrm>
            <a:off x="914605" y="2062757"/>
            <a:ext cx="2066693" cy="306467"/>
          </a:xfrm>
          <a:prstGeom prst="wedgeRoundRectCallout">
            <a:avLst>
              <a:gd name="adj1" fmla="val -56733"/>
              <a:gd name="adj2" fmla="val -49393"/>
              <a:gd name="adj3" fmla="val 16667"/>
            </a:avLst>
          </a:prstGeom>
          <a:solidFill>
            <a:srgbClr val="ECEEFD"/>
          </a:solidFill>
          <a:ln w="127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gpt-3.5-turbo-instruct</a:t>
            </a:r>
          </a:p>
        </p:txBody>
      </p:sp>
    </p:spTree>
    <p:extLst>
      <p:ext uri="{BB962C8B-B14F-4D97-AF65-F5344CB8AC3E}">
        <p14:creationId xmlns:p14="http://schemas.microsoft.com/office/powerpoint/2010/main" val="884471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8B72FB-4FFD-A329-D054-B57EB8F5F8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B6EBA7-C206-F3D3-1A1F-200C52D3E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Rank the LMs!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7C2E2BF-AF19-77A1-BBEE-63E967921907}"/>
              </a:ext>
            </a:extLst>
          </p:cNvPr>
          <p:cNvSpPr txBox="1"/>
          <p:nvPr/>
        </p:nvSpPr>
        <p:spPr>
          <a:xfrm>
            <a:off x="6846049" y="0"/>
            <a:ext cx="247802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spc="-10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cs typeface="Calibri"/>
              </a:rPr>
              <a:t>[slide inspiration: Arman Cohan]</a:t>
            </a:r>
            <a:endParaRPr lang="en-US" sz="1200" dirty="0">
              <a:solidFill>
                <a:schemeClr val="bg1">
                  <a:lumMod val="50000"/>
                </a:schemeClr>
              </a:solidFill>
              <a:latin typeface="Corbel" panose="020B0503020204020204" pitchFamily="34" charset="0"/>
            </a:endParaRPr>
          </a:p>
        </p:txBody>
      </p:sp>
      <p:pic>
        <p:nvPicPr>
          <p:cNvPr id="5" name="Picture 4" descr="A screenshot of a math test&#10;&#10;Description automatically generated">
            <a:extLst>
              <a:ext uri="{FF2B5EF4-FFF2-40B4-BE49-F238E27FC236}">
                <a16:creationId xmlns:a16="http://schemas.microsoft.com/office/drawing/2014/main" id="{69E8379C-E01F-2690-7FF7-5F18A18DDB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4302" y="2817823"/>
            <a:ext cx="4243887" cy="1707905"/>
          </a:xfrm>
          <a:prstGeom prst="rect">
            <a:avLst/>
          </a:prstGeom>
        </p:spPr>
      </p:pic>
      <p:pic>
        <p:nvPicPr>
          <p:cNvPr id="10" name="Picture 9" descr="A screenshot of a math test&#10;&#10;Description automatically generated">
            <a:extLst>
              <a:ext uri="{FF2B5EF4-FFF2-40B4-BE49-F238E27FC236}">
                <a16:creationId xmlns:a16="http://schemas.microsoft.com/office/drawing/2014/main" id="{8B0AB2B3-5B33-40AA-D7FE-ADE3FAE0C0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4302" y="486004"/>
            <a:ext cx="4280210" cy="1744509"/>
          </a:xfrm>
          <a:prstGeom prst="rect">
            <a:avLst/>
          </a:prstGeom>
        </p:spPr>
      </p:pic>
      <p:pic>
        <p:nvPicPr>
          <p:cNvPr id="12" name="Picture 11" descr="A screenshot of a math test&#10;&#10;Description automatically generated">
            <a:extLst>
              <a:ext uri="{FF2B5EF4-FFF2-40B4-BE49-F238E27FC236}">
                <a16:creationId xmlns:a16="http://schemas.microsoft.com/office/drawing/2014/main" id="{3E1408FD-FC11-A7F5-C5FF-A0355FAF1C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7322" y="1759703"/>
            <a:ext cx="4132378" cy="1652951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50198041-585C-DD53-1516-AE7778A26E8A}"/>
              </a:ext>
            </a:extLst>
          </p:cNvPr>
          <p:cNvSpPr/>
          <p:nvPr/>
        </p:nvSpPr>
        <p:spPr>
          <a:xfrm>
            <a:off x="1153760" y="2630529"/>
            <a:ext cx="550127" cy="54269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36F3AF2-8B55-1DE9-724B-5125B70B80BB}"/>
              </a:ext>
            </a:extLst>
          </p:cNvPr>
          <p:cNvSpPr/>
          <p:nvPr/>
        </p:nvSpPr>
        <p:spPr>
          <a:xfrm>
            <a:off x="5874443" y="3329805"/>
            <a:ext cx="550127" cy="54269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B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6836F6D5-CB3C-B0AA-A76E-C948ED00E5DC}"/>
              </a:ext>
            </a:extLst>
          </p:cNvPr>
          <p:cNvSpPr/>
          <p:nvPr/>
        </p:nvSpPr>
        <p:spPr>
          <a:xfrm>
            <a:off x="5800101" y="1137188"/>
            <a:ext cx="550127" cy="54269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B0C1857-76D0-F1CD-F6D0-D0EE518BF1FB}"/>
              </a:ext>
            </a:extLst>
          </p:cNvPr>
          <p:cNvSpPr txBox="1">
            <a:spLocks/>
          </p:cNvSpPr>
          <p:nvPr/>
        </p:nvSpPr>
        <p:spPr>
          <a:xfrm>
            <a:off x="-446272" y="3043558"/>
            <a:ext cx="6908013" cy="1480503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092C74"/>
              </a:buClr>
              <a:buFont typeface="Wingdings" panose="05000000000000000000" pitchFamily="2" charset="2"/>
              <a:buChar char="§"/>
              <a:defRPr sz="1600" b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1500" indent="-22860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92C74"/>
              </a:buClr>
              <a:buFont typeface="Courier New" panose="02070309020205020404" pitchFamily="49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92C7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endParaRPr lang="en-US" dirty="0"/>
          </a:p>
          <a:p>
            <a:pPr marL="0" indent="0">
              <a:buFont typeface="Wingdings" panose="05000000000000000000" pitchFamily="2" charset="2"/>
              <a:buNone/>
            </a:pPr>
            <a:endParaRPr lang="en-US" dirty="0"/>
          </a:p>
          <a:p>
            <a:pPr marL="0" indent="0">
              <a:buFont typeface="Wingdings" panose="05000000000000000000" pitchFamily="2" charset="2"/>
              <a:buNone/>
            </a:pPr>
            <a:endParaRPr lang="en-US" dirty="0"/>
          </a:p>
          <a:p>
            <a:pPr marL="0" indent="0">
              <a:buFont typeface="Wingdings" panose="05000000000000000000" pitchFamily="2" charset="2"/>
              <a:buNone/>
            </a:pPr>
            <a:endParaRPr lang="en-US" dirty="0"/>
          </a:p>
          <a:p>
            <a:pPr marL="0" indent="0">
              <a:buFont typeface="Wingdings" panose="05000000000000000000" pitchFamily="2" charset="2"/>
              <a:buNone/>
            </a:pPr>
            <a:endParaRPr lang="en-US" dirty="0"/>
          </a:p>
          <a:p>
            <a:pPr marL="0" indent="0" algn="ctr">
              <a:buFont typeface="Wingdings" panose="05000000000000000000" pitchFamily="2" charset="2"/>
              <a:buNone/>
            </a:pPr>
            <a:r>
              <a:rPr lang="en-US" sz="2400" b="1" dirty="0">
                <a:solidFill>
                  <a:srgbClr val="0364B6"/>
                </a:solidFill>
              </a:rPr>
              <a:t>B &gt; A &gt; C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611F811-457A-10E3-CDDA-A3C50D6FC144}"/>
              </a:ext>
            </a:extLst>
          </p:cNvPr>
          <p:cNvSpPr txBox="1"/>
          <p:nvPr/>
        </p:nvSpPr>
        <p:spPr>
          <a:xfrm>
            <a:off x="4651429" y="1877333"/>
            <a:ext cx="2111498" cy="306467"/>
          </a:xfrm>
          <a:prstGeom prst="wedgeRoundRectCallout">
            <a:avLst>
              <a:gd name="adj1" fmla="val 25989"/>
              <a:gd name="adj2" fmla="val -80928"/>
              <a:gd name="adj3" fmla="val 16667"/>
            </a:avLst>
          </a:prstGeom>
          <a:solidFill>
            <a:srgbClr val="ECEEFD"/>
          </a:solidFill>
          <a:ln w="127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babbage-002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0553785-E8B2-DB95-CFCA-9C1C644F883F}"/>
              </a:ext>
            </a:extLst>
          </p:cNvPr>
          <p:cNvSpPr txBox="1"/>
          <p:nvPr/>
        </p:nvSpPr>
        <p:spPr>
          <a:xfrm>
            <a:off x="404375" y="3475452"/>
            <a:ext cx="2111499" cy="306467"/>
          </a:xfrm>
          <a:prstGeom prst="wedgeRoundRectCallout">
            <a:avLst>
              <a:gd name="adj1" fmla="val -11683"/>
              <a:gd name="adj2" fmla="val -90631"/>
              <a:gd name="adj3" fmla="val 16667"/>
            </a:avLst>
          </a:prstGeom>
          <a:solidFill>
            <a:srgbClr val="ECEEFD"/>
          </a:solidFill>
          <a:ln w="127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davinci-002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971F9CF-3983-29F0-0B81-8215BD22D970}"/>
              </a:ext>
            </a:extLst>
          </p:cNvPr>
          <p:cNvSpPr txBox="1"/>
          <p:nvPr/>
        </p:nvSpPr>
        <p:spPr>
          <a:xfrm>
            <a:off x="4658863" y="4085584"/>
            <a:ext cx="2066693" cy="306467"/>
          </a:xfrm>
          <a:prstGeom prst="wedgeRoundRectCallout">
            <a:avLst>
              <a:gd name="adj1" fmla="val 24922"/>
              <a:gd name="adj2" fmla="val -76076"/>
              <a:gd name="adj3" fmla="val 16667"/>
            </a:avLst>
          </a:prstGeom>
          <a:solidFill>
            <a:srgbClr val="ECEEFD"/>
          </a:solidFill>
          <a:ln w="127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gpt-3.5-turbo-instruct</a:t>
            </a:r>
          </a:p>
        </p:txBody>
      </p:sp>
    </p:spTree>
    <p:extLst>
      <p:ext uri="{BB962C8B-B14F-4D97-AF65-F5344CB8AC3E}">
        <p14:creationId xmlns:p14="http://schemas.microsoft.com/office/powerpoint/2010/main" val="1693758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  <p:bldP spid="23" grpId="0"/>
      <p:bldP spid="24" grpId="0" animBg="1"/>
      <p:bldP spid="25" grpId="0" animBg="1"/>
      <p:bldP spid="26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DED54-7025-1435-058C-90519009F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Evaluating Language Models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0788F3-1D0A-31CB-3E4E-9BAC07B4D5B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Does our language model prefer good sentences to bad ones?</a:t>
            </a:r>
          </a:p>
          <a:p>
            <a:pPr lvl="1"/>
            <a:r>
              <a:rPr lang="en-US" dirty="0"/>
              <a:t>Assign higher probability to “real” or “frequently observed” sentences</a:t>
            </a:r>
          </a:p>
          <a:p>
            <a:pPr lvl="1"/>
            <a:r>
              <a:rPr lang="en-US" dirty="0"/>
              <a:t>Than “ungrammatical” or “rarely observed” sentences?</a:t>
            </a:r>
          </a:p>
          <a:p>
            <a:r>
              <a:rPr lang="en-US" dirty="0"/>
              <a:t>We test the model’s performance on data we haven’t seen.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719436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3C8F81-CFE1-A3B6-3A65-CD3A8D22E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Evaluating Language Models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8DE51F-4685-7B9E-1C3F-0EABE3033B2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3919" y="1279140"/>
            <a:ext cx="8085415" cy="3077573"/>
          </a:xfrm>
        </p:spPr>
        <p:txBody>
          <a:bodyPr>
            <a:noAutofit/>
          </a:bodyPr>
          <a:lstStyle/>
          <a:p>
            <a:pPr marL="115888" lvl="1" indent="-1588">
              <a:buNone/>
            </a:pPr>
            <a:r>
              <a:rPr lang="en-US" sz="1800" dirty="0">
                <a:solidFill>
                  <a:schemeClr val="tx1"/>
                </a:solidFill>
              </a:rPr>
              <a:t>Setup: </a:t>
            </a:r>
            <a:endParaRPr lang="en-US" sz="1800" dirty="0">
              <a:solidFill>
                <a:srgbClr val="C00000"/>
              </a:solidFill>
            </a:endParaRPr>
          </a:p>
          <a:p>
            <a:pPr marL="457200" lvl="1" indent="-342900"/>
            <a:r>
              <a:rPr lang="en-US" sz="1800" dirty="0">
                <a:solidFill>
                  <a:srgbClr val="C00000"/>
                </a:solidFill>
              </a:rPr>
              <a:t>Train</a:t>
            </a:r>
            <a:r>
              <a:rPr lang="en-US" sz="1800" dirty="0"/>
              <a:t> it on a suitable training documents. </a:t>
            </a:r>
            <a:endParaRPr lang="en-US" sz="1800" dirty="0">
              <a:solidFill>
                <a:srgbClr val="C00000"/>
              </a:solidFill>
            </a:endParaRPr>
          </a:p>
          <a:p>
            <a:pPr marL="457200" lvl="1" indent="-342900"/>
            <a:r>
              <a:rPr lang="en-US" sz="1800" dirty="0">
                <a:solidFill>
                  <a:srgbClr val="C00000"/>
                </a:solidFill>
              </a:rPr>
              <a:t>Evaluate </a:t>
            </a:r>
            <a:r>
              <a:rPr lang="en-US" sz="1800" dirty="0"/>
              <a:t>their </a:t>
            </a:r>
            <a:r>
              <a:rPr lang="en-US" sz="1800" dirty="0">
                <a:solidFill>
                  <a:srgbClr val="C00000"/>
                </a:solidFill>
              </a:rPr>
              <a:t>predictions </a:t>
            </a:r>
            <a:r>
              <a:rPr lang="en-US" sz="1800" dirty="0"/>
              <a:t>on different, unseen documents. </a:t>
            </a:r>
          </a:p>
          <a:p>
            <a:pPr marL="457200" lvl="1" indent="-342900"/>
            <a:r>
              <a:rPr lang="en-US" sz="1800" dirty="0"/>
              <a:t>An </a:t>
            </a:r>
            <a:r>
              <a:rPr lang="en-US" sz="1800" dirty="0">
                <a:solidFill>
                  <a:srgbClr val="C00000"/>
                </a:solidFill>
              </a:rPr>
              <a:t>evaluation metric </a:t>
            </a:r>
            <a:r>
              <a:rPr lang="en-US" sz="1800" dirty="0"/>
              <a:t>tells us how well our model does on the test set.</a:t>
            </a:r>
          </a:p>
          <a:p>
            <a:pPr marL="115888" indent="-1588">
              <a:buNone/>
            </a:pPr>
            <a:endParaRPr lang="en-US" sz="1800" dirty="0"/>
          </a:p>
          <a:p>
            <a:pPr marL="115888" lvl="1" indent="-1588">
              <a:buNone/>
            </a:pPr>
            <a:endParaRPr lang="en-US" sz="1800" dirty="0">
              <a:solidFill>
                <a:srgbClr val="C00000"/>
              </a:solidFill>
            </a:endParaRPr>
          </a:p>
          <a:p>
            <a:pPr marL="115888" indent="-1588">
              <a:buNone/>
            </a:pPr>
            <a:endParaRPr lang="en-US" sz="1800" dirty="0"/>
          </a:p>
        </p:txBody>
      </p:sp>
      <p:pic>
        <p:nvPicPr>
          <p:cNvPr id="9" name="Picture 8" descr="A picture containing diagram&#10;&#10;Description automatically generated">
            <a:extLst>
              <a:ext uri="{FF2B5EF4-FFF2-40B4-BE49-F238E27FC236}">
                <a16:creationId xmlns:a16="http://schemas.microsoft.com/office/drawing/2014/main" id="{3FDD8CEC-F224-5BF5-9F33-B394DC0F1C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779"/>
          <a:stretch/>
        </p:blipFill>
        <p:spPr>
          <a:xfrm>
            <a:off x="1210531" y="2747194"/>
            <a:ext cx="6174440" cy="939848"/>
          </a:xfrm>
          <a:prstGeom prst="rect">
            <a:avLst/>
          </a:prstGeom>
        </p:spPr>
      </p:pic>
      <p:pic>
        <p:nvPicPr>
          <p:cNvPr id="7" name="object 2">
            <a:extLst>
              <a:ext uri="{FF2B5EF4-FFF2-40B4-BE49-F238E27FC236}">
                <a16:creationId xmlns:a16="http://schemas.microsoft.com/office/drawing/2014/main" id="{FB23EB69-AA96-A78A-9EAC-80C3C132F0AD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85839" y="3821792"/>
            <a:ext cx="1794458" cy="1194631"/>
          </a:xfrm>
          <a:prstGeom prst="rect">
            <a:avLst/>
          </a:prstGeom>
        </p:spPr>
      </p:pic>
      <p:grpSp>
        <p:nvGrpSpPr>
          <p:cNvPr id="8" name="object 5">
            <a:extLst>
              <a:ext uri="{FF2B5EF4-FFF2-40B4-BE49-F238E27FC236}">
                <a16:creationId xmlns:a16="http://schemas.microsoft.com/office/drawing/2014/main" id="{29DB9506-D30B-7B84-5253-F27A8FA9883C}"/>
              </a:ext>
            </a:extLst>
          </p:cNvPr>
          <p:cNvGrpSpPr/>
          <p:nvPr/>
        </p:nvGrpSpPr>
        <p:grpSpPr>
          <a:xfrm>
            <a:off x="3413494" y="4302749"/>
            <a:ext cx="1280160" cy="213360"/>
            <a:chOff x="5187539" y="3271520"/>
            <a:chExt cx="1280160" cy="213360"/>
          </a:xfrm>
        </p:grpSpPr>
        <p:sp>
          <p:nvSpPr>
            <p:cNvPr id="10" name="object 6">
              <a:extLst>
                <a:ext uri="{FF2B5EF4-FFF2-40B4-BE49-F238E27FC236}">
                  <a16:creationId xmlns:a16="http://schemas.microsoft.com/office/drawing/2014/main" id="{1B49517F-A9A3-81C6-3420-B2ABFBAF956C}"/>
                </a:ext>
              </a:extLst>
            </p:cNvPr>
            <p:cNvSpPr/>
            <p:nvPr/>
          </p:nvSpPr>
          <p:spPr>
            <a:xfrm>
              <a:off x="5187539" y="3378200"/>
              <a:ext cx="1092200" cy="0"/>
            </a:xfrm>
            <a:custGeom>
              <a:avLst/>
              <a:gdLst/>
              <a:ahLst/>
              <a:cxnLst/>
              <a:rect l="l" t="t" r="r" b="b"/>
              <a:pathLst>
                <a:path w="1092200">
                  <a:moveTo>
                    <a:pt x="0" y="0"/>
                  </a:moveTo>
                  <a:lnTo>
                    <a:pt x="1066394" y="0"/>
                  </a:lnTo>
                  <a:lnTo>
                    <a:pt x="1091794" y="0"/>
                  </a:lnTo>
                </a:path>
              </a:pathLst>
            </a:custGeom>
            <a:ln w="508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rbel" panose="020B0503020204020204" pitchFamily="34" charset="0"/>
              </a:endParaRPr>
            </a:p>
          </p:txBody>
        </p:sp>
        <p:sp>
          <p:nvSpPr>
            <p:cNvPr id="11" name="object 7">
              <a:extLst>
                <a:ext uri="{FF2B5EF4-FFF2-40B4-BE49-F238E27FC236}">
                  <a16:creationId xmlns:a16="http://schemas.microsoft.com/office/drawing/2014/main" id="{A60C6C3B-B868-5B23-FE9B-0A1F5C4F5B41}"/>
                </a:ext>
              </a:extLst>
            </p:cNvPr>
            <p:cNvSpPr/>
            <p:nvPr/>
          </p:nvSpPr>
          <p:spPr>
            <a:xfrm>
              <a:off x="6253934" y="3271520"/>
              <a:ext cx="213360" cy="213360"/>
            </a:xfrm>
            <a:custGeom>
              <a:avLst/>
              <a:gdLst/>
              <a:ahLst/>
              <a:cxnLst/>
              <a:rect l="l" t="t" r="r" b="b"/>
              <a:pathLst>
                <a:path w="213360" h="213360">
                  <a:moveTo>
                    <a:pt x="0" y="0"/>
                  </a:moveTo>
                  <a:lnTo>
                    <a:pt x="0" y="213359"/>
                  </a:lnTo>
                  <a:lnTo>
                    <a:pt x="213360" y="1066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>
                <a:latin typeface="Corbel" panose="020B0503020204020204" pitchFamily="34" charset="0"/>
              </a:endParaRPr>
            </a:p>
          </p:txBody>
        </p:sp>
      </p:grpSp>
      <p:sp>
        <p:nvSpPr>
          <p:cNvPr id="12" name="object 8">
            <a:extLst>
              <a:ext uri="{FF2B5EF4-FFF2-40B4-BE49-F238E27FC236}">
                <a16:creationId xmlns:a16="http://schemas.microsoft.com/office/drawing/2014/main" id="{EA1E8147-6A08-7AE1-A792-2B49C233CAD2}"/>
              </a:ext>
            </a:extLst>
          </p:cNvPr>
          <p:cNvSpPr txBox="1"/>
          <p:nvPr/>
        </p:nvSpPr>
        <p:spPr>
          <a:xfrm>
            <a:off x="3746666" y="3950007"/>
            <a:ext cx="613410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spc="-45" dirty="0">
                <a:latin typeface="Corbel" panose="020B0503020204020204" pitchFamily="34" charset="0"/>
              </a:rPr>
              <a:t>train</a:t>
            </a:r>
            <a:endParaRPr sz="250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DC3B7D4-D980-7B6D-8AA2-6125C21F4BFA}"/>
                  </a:ext>
                </a:extLst>
              </p:cNvPr>
              <p:cNvSpPr txBox="1"/>
              <p:nvPr/>
            </p:nvSpPr>
            <p:spPr>
              <a:xfrm>
                <a:off x="4663018" y="4153207"/>
                <a:ext cx="3259645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dirty="0" smtClean="0">
                          <a:latin typeface="Cambria Math" panose="02040503050406030204" pitchFamily="18" charset="0"/>
                        </a:rPr>
                        <m:t>count</m:t>
                      </m:r>
                      <m:r>
                        <a:rPr lang="en-US" sz="2000" dirty="0" smtClean="0">
                          <a:latin typeface="Cambria Math" panose="02040503050406030204" pitchFamily="18" charset="0"/>
                        </a:rPr>
                        <m:t>(“</m:t>
                      </m:r>
                      <m:r>
                        <m:rPr>
                          <m:sty m:val="p"/>
                        </m:rPr>
                        <a:rPr lang="en-US" sz="2000" dirty="0" smtClean="0">
                          <a:latin typeface="Cambria Math" panose="02040503050406030204" pitchFamily="18" charset="0"/>
                        </a:rPr>
                        <m:t>on</m:t>
                      </m:r>
                      <m:r>
                        <a:rPr lang="en-US" sz="2000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dirty="0" smtClean="0">
                          <a:latin typeface="Cambria Math" panose="02040503050406030204" pitchFamily="18" charset="0"/>
                        </a:rPr>
                        <m:t>the</m:t>
                      </m:r>
                      <m:r>
                        <a:rPr lang="en-US" sz="2000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dirty="0" smtClean="0">
                          <a:latin typeface="Cambria Math" panose="02040503050406030204" pitchFamily="18" charset="0"/>
                        </a:rPr>
                        <m:t>mat</m:t>
                      </m:r>
                      <m:r>
                        <a:rPr lang="en-US" sz="2000" dirty="0">
                          <a:latin typeface="Cambria Math" panose="02040503050406030204" pitchFamily="18" charset="0"/>
                        </a:rPr>
                        <m:t>”)</m:t>
                      </m:r>
                    </m:oMath>
                  </m:oMathPara>
                </a14:m>
                <a:endParaRPr lang="en-US" sz="20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DC3B7D4-D980-7B6D-8AA2-6125C21F4B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3018" y="4153207"/>
                <a:ext cx="3259645" cy="400110"/>
              </a:xfrm>
              <a:prstGeom prst="rect">
                <a:avLst/>
              </a:prstGeom>
              <a:blipFill>
                <a:blip r:embed="rId4"/>
                <a:stretch>
                  <a:fillRect b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3898650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3C8F81-CFE1-A3B6-3A65-CD3A8D22E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Evaluating Language Models: Example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A55373-65A2-88E6-2155-EC25CD73EA5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94725" y="4662488"/>
            <a:ext cx="549275" cy="393700"/>
          </a:xfrm>
          <a:prstGeom prst="rect">
            <a:avLst/>
          </a:prstGeom>
        </p:spPr>
        <p:txBody>
          <a:bodyPr/>
          <a:lstStyle/>
          <a:p>
            <a:fld id="{494B4E53-BCCB-BE4E-A28A-722B6992CCD5}" type="slidenum">
              <a:rPr lang="en-US" smtClean="0"/>
              <a:pPr/>
              <a:t>66</a:t>
            </a:fld>
            <a:endParaRPr lang="en-US" dirty="0"/>
          </a:p>
        </p:txBody>
      </p:sp>
      <p:pic>
        <p:nvPicPr>
          <p:cNvPr id="7" name="object 2">
            <a:extLst>
              <a:ext uri="{FF2B5EF4-FFF2-40B4-BE49-F238E27FC236}">
                <a16:creationId xmlns:a16="http://schemas.microsoft.com/office/drawing/2014/main" id="{FB23EB69-AA96-A78A-9EAC-80C3C132F0AD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4725" y="3800523"/>
            <a:ext cx="1794458" cy="1194631"/>
          </a:xfrm>
          <a:prstGeom prst="rect">
            <a:avLst/>
          </a:prstGeom>
        </p:spPr>
      </p:pic>
      <p:grpSp>
        <p:nvGrpSpPr>
          <p:cNvPr id="8" name="object 5">
            <a:extLst>
              <a:ext uri="{FF2B5EF4-FFF2-40B4-BE49-F238E27FC236}">
                <a16:creationId xmlns:a16="http://schemas.microsoft.com/office/drawing/2014/main" id="{29DB9506-D30B-7B84-5253-F27A8FA9883C}"/>
              </a:ext>
            </a:extLst>
          </p:cNvPr>
          <p:cNvGrpSpPr/>
          <p:nvPr/>
        </p:nvGrpSpPr>
        <p:grpSpPr>
          <a:xfrm>
            <a:off x="2176042" y="4255442"/>
            <a:ext cx="888145" cy="213360"/>
            <a:chOff x="5187539" y="3271520"/>
            <a:chExt cx="1280160" cy="213360"/>
          </a:xfrm>
        </p:grpSpPr>
        <p:sp>
          <p:nvSpPr>
            <p:cNvPr id="10" name="object 6">
              <a:extLst>
                <a:ext uri="{FF2B5EF4-FFF2-40B4-BE49-F238E27FC236}">
                  <a16:creationId xmlns:a16="http://schemas.microsoft.com/office/drawing/2014/main" id="{1B49517F-A9A3-81C6-3420-B2ABFBAF956C}"/>
                </a:ext>
              </a:extLst>
            </p:cNvPr>
            <p:cNvSpPr/>
            <p:nvPr/>
          </p:nvSpPr>
          <p:spPr>
            <a:xfrm>
              <a:off x="5187539" y="3378200"/>
              <a:ext cx="1092200" cy="0"/>
            </a:xfrm>
            <a:custGeom>
              <a:avLst/>
              <a:gdLst/>
              <a:ahLst/>
              <a:cxnLst/>
              <a:rect l="l" t="t" r="r" b="b"/>
              <a:pathLst>
                <a:path w="1092200">
                  <a:moveTo>
                    <a:pt x="0" y="0"/>
                  </a:moveTo>
                  <a:lnTo>
                    <a:pt x="1066394" y="0"/>
                  </a:lnTo>
                  <a:lnTo>
                    <a:pt x="1091794" y="0"/>
                  </a:lnTo>
                </a:path>
              </a:pathLst>
            </a:custGeom>
            <a:ln w="508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rbel" panose="020B0503020204020204" pitchFamily="34" charset="0"/>
              </a:endParaRPr>
            </a:p>
          </p:txBody>
        </p:sp>
        <p:sp>
          <p:nvSpPr>
            <p:cNvPr id="11" name="object 7">
              <a:extLst>
                <a:ext uri="{FF2B5EF4-FFF2-40B4-BE49-F238E27FC236}">
                  <a16:creationId xmlns:a16="http://schemas.microsoft.com/office/drawing/2014/main" id="{A60C6C3B-B868-5B23-FE9B-0A1F5C4F5B41}"/>
                </a:ext>
              </a:extLst>
            </p:cNvPr>
            <p:cNvSpPr/>
            <p:nvPr/>
          </p:nvSpPr>
          <p:spPr>
            <a:xfrm>
              <a:off x="6253934" y="3271520"/>
              <a:ext cx="213360" cy="213360"/>
            </a:xfrm>
            <a:custGeom>
              <a:avLst/>
              <a:gdLst/>
              <a:ahLst/>
              <a:cxnLst/>
              <a:rect l="l" t="t" r="r" b="b"/>
              <a:pathLst>
                <a:path w="213360" h="213360">
                  <a:moveTo>
                    <a:pt x="0" y="0"/>
                  </a:moveTo>
                  <a:lnTo>
                    <a:pt x="0" y="213359"/>
                  </a:lnTo>
                  <a:lnTo>
                    <a:pt x="213360" y="1066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>
                <a:latin typeface="Corbel" panose="020B0503020204020204" pitchFamily="34" charset="0"/>
              </a:endParaRPr>
            </a:p>
          </p:txBody>
        </p:sp>
      </p:grpSp>
      <p:sp>
        <p:nvSpPr>
          <p:cNvPr id="12" name="object 8">
            <a:extLst>
              <a:ext uri="{FF2B5EF4-FFF2-40B4-BE49-F238E27FC236}">
                <a16:creationId xmlns:a16="http://schemas.microsoft.com/office/drawing/2014/main" id="{EA1E8147-6A08-7AE1-A792-2B49C233CAD2}"/>
              </a:ext>
            </a:extLst>
          </p:cNvPr>
          <p:cNvSpPr txBox="1"/>
          <p:nvPr/>
        </p:nvSpPr>
        <p:spPr>
          <a:xfrm>
            <a:off x="2312101" y="3902700"/>
            <a:ext cx="613410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spc="-45" dirty="0">
                <a:latin typeface="Corbel" panose="020B0503020204020204" pitchFamily="34" charset="0"/>
              </a:rPr>
              <a:t>train</a:t>
            </a:r>
            <a:endParaRPr sz="250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DC3B7D4-D980-7B6D-8AA2-6125C21F4BFA}"/>
                  </a:ext>
                </a:extLst>
              </p:cNvPr>
              <p:cNvSpPr txBox="1"/>
              <p:nvPr/>
            </p:nvSpPr>
            <p:spPr>
              <a:xfrm>
                <a:off x="2884875" y="4135556"/>
                <a:ext cx="3259645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dirty="0" smtClean="0">
                          <a:latin typeface="Cambria Math" panose="02040503050406030204" pitchFamily="18" charset="0"/>
                        </a:rPr>
                        <m:t>count</m:t>
                      </m:r>
                      <m:r>
                        <a:rPr lang="en-US" sz="2000" dirty="0" smtClean="0">
                          <a:latin typeface="Cambria Math" panose="02040503050406030204" pitchFamily="18" charset="0"/>
                        </a:rPr>
                        <m:t>(“</m:t>
                      </m:r>
                      <m:r>
                        <m:rPr>
                          <m:sty m:val="p"/>
                        </m:rPr>
                        <a:rPr lang="en-US" sz="2000" dirty="0" smtClean="0">
                          <a:latin typeface="Cambria Math" panose="02040503050406030204" pitchFamily="18" charset="0"/>
                        </a:rPr>
                        <m:t>on</m:t>
                      </m:r>
                      <m:r>
                        <a:rPr lang="en-US" sz="2000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dirty="0" smtClean="0">
                          <a:latin typeface="Cambria Math" panose="02040503050406030204" pitchFamily="18" charset="0"/>
                        </a:rPr>
                        <m:t>the</m:t>
                      </m:r>
                      <m:r>
                        <a:rPr lang="en-US" sz="2000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dirty="0" smtClean="0">
                          <a:latin typeface="Cambria Math" panose="02040503050406030204" pitchFamily="18" charset="0"/>
                        </a:rPr>
                        <m:t>mat</m:t>
                      </m:r>
                      <m:r>
                        <a:rPr lang="en-US" sz="2000" dirty="0">
                          <a:latin typeface="Cambria Math" panose="02040503050406030204" pitchFamily="18" charset="0"/>
                        </a:rPr>
                        <m:t>”)</m:t>
                      </m:r>
                    </m:oMath>
                  </m:oMathPara>
                </a14:m>
                <a:endParaRPr lang="en-US" sz="20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DC3B7D4-D980-7B6D-8AA2-6125C21F4B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4875" y="4135556"/>
                <a:ext cx="3259645" cy="400110"/>
              </a:xfrm>
              <a:prstGeom prst="rect">
                <a:avLst/>
              </a:prstGeom>
              <a:blipFill>
                <a:blip r:embed="rId3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object 5">
            <a:extLst>
              <a:ext uri="{FF2B5EF4-FFF2-40B4-BE49-F238E27FC236}">
                <a16:creationId xmlns:a16="http://schemas.microsoft.com/office/drawing/2014/main" id="{B44F854D-3FA3-F1C9-8C76-1082E1C4C070}"/>
              </a:ext>
            </a:extLst>
          </p:cNvPr>
          <p:cNvGrpSpPr/>
          <p:nvPr/>
        </p:nvGrpSpPr>
        <p:grpSpPr>
          <a:xfrm>
            <a:off x="5891059" y="4255442"/>
            <a:ext cx="888145" cy="213360"/>
            <a:chOff x="5187539" y="3271520"/>
            <a:chExt cx="1280160" cy="213360"/>
          </a:xfrm>
        </p:grpSpPr>
        <p:sp>
          <p:nvSpPr>
            <p:cNvPr id="17" name="object 6">
              <a:extLst>
                <a:ext uri="{FF2B5EF4-FFF2-40B4-BE49-F238E27FC236}">
                  <a16:creationId xmlns:a16="http://schemas.microsoft.com/office/drawing/2014/main" id="{E630FE10-B286-8693-9384-228A6B8EC423}"/>
                </a:ext>
              </a:extLst>
            </p:cNvPr>
            <p:cNvSpPr/>
            <p:nvPr/>
          </p:nvSpPr>
          <p:spPr>
            <a:xfrm>
              <a:off x="5187539" y="3378200"/>
              <a:ext cx="1092200" cy="0"/>
            </a:xfrm>
            <a:custGeom>
              <a:avLst/>
              <a:gdLst/>
              <a:ahLst/>
              <a:cxnLst/>
              <a:rect l="l" t="t" r="r" b="b"/>
              <a:pathLst>
                <a:path w="1092200">
                  <a:moveTo>
                    <a:pt x="0" y="0"/>
                  </a:moveTo>
                  <a:lnTo>
                    <a:pt x="1066394" y="0"/>
                  </a:lnTo>
                  <a:lnTo>
                    <a:pt x="1091794" y="0"/>
                  </a:lnTo>
                </a:path>
              </a:pathLst>
            </a:custGeom>
            <a:ln w="508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rbel" panose="020B0503020204020204" pitchFamily="34" charset="0"/>
              </a:endParaRPr>
            </a:p>
          </p:txBody>
        </p:sp>
        <p:sp>
          <p:nvSpPr>
            <p:cNvPr id="18" name="object 7">
              <a:extLst>
                <a:ext uri="{FF2B5EF4-FFF2-40B4-BE49-F238E27FC236}">
                  <a16:creationId xmlns:a16="http://schemas.microsoft.com/office/drawing/2014/main" id="{D8B28132-0F41-9728-9FDB-F76020E569EB}"/>
                </a:ext>
              </a:extLst>
            </p:cNvPr>
            <p:cNvSpPr/>
            <p:nvPr/>
          </p:nvSpPr>
          <p:spPr>
            <a:xfrm>
              <a:off x="6253934" y="3271520"/>
              <a:ext cx="213360" cy="213360"/>
            </a:xfrm>
            <a:custGeom>
              <a:avLst/>
              <a:gdLst/>
              <a:ahLst/>
              <a:cxnLst/>
              <a:rect l="l" t="t" r="r" b="b"/>
              <a:pathLst>
                <a:path w="213360" h="213360">
                  <a:moveTo>
                    <a:pt x="0" y="0"/>
                  </a:moveTo>
                  <a:lnTo>
                    <a:pt x="0" y="213359"/>
                  </a:lnTo>
                  <a:lnTo>
                    <a:pt x="213360" y="1066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>
                <a:latin typeface="Corbel" panose="020B0503020204020204" pitchFamily="34" charset="0"/>
              </a:endParaRPr>
            </a:p>
          </p:txBody>
        </p:sp>
      </p:grpSp>
      <p:sp>
        <p:nvSpPr>
          <p:cNvPr id="19" name="object 8">
            <a:extLst>
              <a:ext uri="{FF2B5EF4-FFF2-40B4-BE49-F238E27FC236}">
                <a16:creationId xmlns:a16="http://schemas.microsoft.com/office/drawing/2014/main" id="{54EC9257-CBB4-1B09-5E60-1F5D58B0B238}"/>
              </a:ext>
            </a:extLst>
          </p:cNvPr>
          <p:cNvSpPr txBox="1"/>
          <p:nvPr/>
        </p:nvSpPr>
        <p:spPr>
          <a:xfrm>
            <a:off x="6027118" y="3902700"/>
            <a:ext cx="613410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500" spc="-45" dirty="0">
                <a:latin typeface="Corbel" panose="020B0503020204020204" pitchFamily="34" charset="0"/>
              </a:rPr>
              <a:t>eval</a:t>
            </a:r>
            <a:endParaRPr sz="2500" dirty="0">
              <a:latin typeface="Corbel" panose="020B0503020204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BCBD792-7A71-E22C-43A1-63ACFC113DF4}"/>
              </a:ext>
            </a:extLst>
          </p:cNvPr>
          <p:cNvSpPr txBox="1"/>
          <p:nvPr/>
        </p:nvSpPr>
        <p:spPr>
          <a:xfrm>
            <a:off x="119740" y="2813843"/>
            <a:ext cx="233873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spc="-75" dirty="0">
                <a:latin typeface="Corbel" panose="020B0503020204020204" pitchFamily="34" charset="0"/>
              </a:rPr>
              <a:t>Example:</a:t>
            </a:r>
            <a:r>
              <a:rPr lang="en-US" sz="1400" spc="-114" dirty="0">
                <a:latin typeface="Corbel" panose="020B0503020204020204" pitchFamily="34" charset="0"/>
              </a:rPr>
              <a:t> </a:t>
            </a:r>
            <a:r>
              <a:rPr lang="en-US" sz="1400" dirty="0">
                <a:latin typeface="Corbel" panose="020B0503020204020204" pitchFamily="34" charset="0"/>
              </a:rPr>
              <a:t>I</a:t>
            </a:r>
            <a:r>
              <a:rPr lang="en-US" sz="1400" spc="-114" dirty="0">
                <a:latin typeface="Corbel" panose="020B0503020204020204" pitchFamily="34" charset="0"/>
              </a:rPr>
              <a:t> </a:t>
            </a:r>
            <a:r>
              <a:rPr lang="en-US" sz="1400" spc="-20" dirty="0">
                <a:latin typeface="Corbel" panose="020B0503020204020204" pitchFamily="34" charset="0"/>
              </a:rPr>
              <a:t>use</a:t>
            </a:r>
            <a:r>
              <a:rPr lang="en-US" sz="1400" spc="-114" dirty="0">
                <a:latin typeface="Corbel" panose="020B0503020204020204" pitchFamily="34" charset="0"/>
              </a:rPr>
              <a:t> </a:t>
            </a:r>
            <a:r>
              <a:rPr lang="en-US" sz="1400" dirty="0">
                <a:latin typeface="Corbel" panose="020B0503020204020204" pitchFamily="34" charset="0"/>
              </a:rPr>
              <a:t>a</a:t>
            </a:r>
            <a:r>
              <a:rPr lang="en-US" sz="1400" spc="-110" dirty="0">
                <a:latin typeface="Corbel" panose="020B0503020204020204" pitchFamily="34" charset="0"/>
              </a:rPr>
              <a:t> </a:t>
            </a:r>
            <a:r>
              <a:rPr lang="en-US" sz="1400" dirty="0">
                <a:latin typeface="Corbel" panose="020B0503020204020204" pitchFamily="34" charset="0"/>
              </a:rPr>
              <a:t>bunch</a:t>
            </a:r>
            <a:r>
              <a:rPr lang="en-US" sz="1400" spc="-114" dirty="0">
                <a:latin typeface="Corbel" panose="020B0503020204020204" pitchFamily="34" charset="0"/>
              </a:rPr>
              <a:t> </a:t>
            </a:r>
            <a:r>
              <a:rPr lang="en-US" sz="1400" spc="-25" dirty="0">
                <a:latin typeface="Corbel" panose="020B0503020204020204" pitchFamily="34" charset="0"/>
              </a:rPr>
              <a:t>of </a:t>
            </a:r>
            <a:r>
              <a:rPr lang="en-US" sz="1400" dirty="0">
                <a:latin typeface="Corbel" panose="020B0503020204020204" pitchFamily="34" charset="0"/>
              </a:rPr>
              <a:t>New</a:t>
            </a:r>
            <a:r>
              <a:rPr lang="en-US" sz="1400" spc="-130" dirty="0">
                <a:latin typeface="Corbel" panose="020B0503020204020204" pitchFamily="34" charset="0"/>
              </a:rPr>
              <a:t> </a:t>
            </a:r>
            <a:r>
              <a:rPr lang="en-US" sz="1400" spc="-105" dirty="0">
                <a:latin typeface="Corbel" panose="020B0503020204020204" pitchFamily="34" charset="0"/>
              </a:rPr>
              <a:t>York</a:t>
            </a:r>
            <a:r>
              <a:rPr lang="en-US" sz="1400" spc="-90" dirty="0">
                <a:latin typeface="Corbel" panose="020B0503020204020204" pitchFamily="34" charset="0"/>
              </a:rPr>
              <a:t> </a:t>
            </a:r>
            <a:r>
              <a:rPr lang="en-US" sz="1400" spc="-55" dirty="0">
                <a:latin typeface="Corbel" panose="020B0503020204020204" pitchFamily="34" charset="0"/>
              </a:rPr>
              <a:t>Times</a:t>
            </a:r>
            <a:r>
              <a:rPr lang="en-US" sz="1400" spc="-105" dirty="0">
                <a:latin typeface="Corbel" panose="020B0503020204020204" pitchFamily="34" charset="0"/>
              </a:rPr>
              <a:t> </a:t>
            </a:r>
            <a:r>
              <a:rPr lang="en-US" sz="1400" spc="-40" dirty="0">
                <a:latin typeface="Corbel" panose="020B0503020204020204" pitchFamily="34" charset="0"/>
              </a:rPr>
              <a:t>articles</a:t>
            </a:r>
            <a:r>
              <a:rPr lang="en-US" sz="1400" spc="-110" dirty="0">
                <a:latin typeface="Corbel" panose="020B0503020204020204" pitchFamily="34" charset="0"/>
              </a:rPr>
              <a:t> </a:t>
            </a:r>
            <a:r>
              <a:rPr lang="en-US" sz="1400" spc="-25" dirty="0">
                <a:latin typeface="Corbel" panose="020B0503020204020204" pitchFamily="34" charset="0"/>
              </a:rPr>
              <a:t>to </a:t>
            </a:r>
            <a:r>
              <a:rPr lang="en-US" sz="1400" dirty="0">
                <a:latin typeface="Corbel" panose="020B0503020204020204" pitchFamily="34" charset="0"/>
              </a:rPr>
              <a:t>build</a:t>
            </a:r>
            <a:r>
              <a:rPr lang="en-US" sz="1400" spc="-135" dirty="0">
                <a:latin typeface="Corbel" panose="020B0503020204020204" pitchFamily="34" charset="0"/>
              </a:rPr>
              <a:t> </a:t>
            </a:r>
            <a:r>
              <a:rPr lang="en-US" sz="1400" dirty="0">
                <a:latin typeface="Corbel" panose="020B0503020204020204" pitchFamily="34" charset="0"/>
              </a:rPr>
              <a:t>a</a:t>
            </a:r>
            <a:r>
              <a:rPr lang="en-US" sz="1400" spc="-130" dirty="0">
                <a:latin typeface="Corbel" panose="020B0503020204020204" pitchFamily="34" charset="0"/>
              </a:rPr>
              <a:t> </a:t>
            </a:r>
            <a:r>
              <a:rPr lang="en-US" sz="1400" spc="-20" dirty="0">
                <a:latin typeface="Corbel" panose="020B0503020204020204" pitchFamily="34" charset="0"/>
              </a:rPr>
              <a:t>bigram</a:t>
            </a:r>
            <a:r>
              <a:rPr lang="en-US" sz="1400" spc="-135" dirty="0">
                <a:latin typeface="Corbel" panose="020B0503020204020204" pitchFamily="34" charset="0"/>
              </a:rPr>
              <a:t> </a:t>
            </a:r>
            <a:r>
              <a:rPr lang="en-US" sz="1400" spc="-35" dirty="0">
                <a:latin typeface="Corbel" panose="020B0503020204020204" pitchFamily="34" charset="0"/>
              </a:rPr>
              <a:t>probability</a:t>
            </a:r>
            <a:r>
              <a:rPr lang="en-US" sz="1400" spc="-130" dirty="0">
                <a:latin typeface="Corbel" panose="020B0503020204020204" pitchFamily="34" charset="0"/>
              </a:rPr>
              <a:t> </a:t>
            </a:r>
            <a:r>
              <a:rPr lang="en-US" sz="1400" spc="-30" dirty="0">
                <a:latin typeface="Corbel" panose="020B0503020204020204" pitchFamily="34" charset="0"/>
              </a:rPr>
              <a:t>table</a:t>
            </a:r>
            <a:endParaRPr lang="en-US" dirty="0">
              <a:latin typeface="Corbel" panose="020B0503020204020204" pitchFamily="34" charset="0"/>
            </a:endParaRPr>
          </a:p>
        </p:txBody>
      </p:sp>
      <p:pic>
        <p:nvPicPr>
          <p:cNvPr id="26" name="object 9">
            <a:extLst>
              <a:ext uri="{FF2B5EF4-FFF2-40B4-BE49-F238E27FC236}">
                <a16:creationId xmlns:a16="http://schemas.microsoft.com/office/drawing/2014/main" id="{01A0DFD1-BD6D-C20A-D632-BDEDCFA230FA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840108" y="3659662"/>
            <a:ext cx="2142140" cy="1404919"/>
          </a:xfrm>
          <a:prstGeom prst="rect">
            <a:avLst/>
          </a:prstGeom>
        </p:spPr>
      </p:pic>
      <p:sp>
        <p:nvSpPr>
          <p:cNvPr id="27" name="object 14">
            <a:extLst>
              <a:ext uri="{FF2B5EF4-FFF2-40B4-BE49-F238E27FC236}">
                <a16:creationId xmlns:a16="http://schemas.microsoft.com/office/drawing/2014/main" id="{88AF928A-0759-6B97-9C8D-36BB3BAB4E01}"/>
              </a:ext>
            </a:extLst>
          </p:cNvPr>
          <p:cNvSpPr txBox="1"/>
          <p:nvPr/>
        </p:nvSpPr>
        <p:spPr>
          <a:xfrm>
            <a:off x="6619946" y="2913690"/>
            <a:ext cx="2338736" cy="657231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 algn="ctr">
              <a:spcBef>
                <a:spcPts val="85"/>
              </a:spcBef>
            </a:pPr>
            <a:r>
              <a:rPr dirty="0">
                <a:latin typeface="Corbel" panose="020B0503020204020204" pitchFamily="34" charset="0"/>
              </a:rPr>
              <a:t>Now</a:t>
            </a:r>
            <a:r>
              <a:rPr spc="-45" dirty="0">
                <a:latin typeface="Corbel" panose="020B0503020204020204" pitchFamily="34" charset="0"/>
              </a:rPr>
              <a:t> </a:t>
            </a:r>
            <a:r>
              <a:rPr dirty="0">
                <a:latin typeface="Corbel" panose="020B0503020204020204" pitchFamily="34" charset="0"/>
              </a:rPr>
              <a:t>I’m</a:t>
            </a:r>
            <a:r>
              <a:rPr spc="-45" dirty="0">
                <a:latin typeface="Corbel" panose="020B0503020204020204" pitchFamily="34" charset="0"/>
              </a:rPr>
              <a:t> </a:t>
            </a:r>
            <a:r>
              <a:rPr spc="-10" dirty="0">
                <a:latin typeface="Corbel" panose="020B0503020204020204" pitchFamily="34" charset="0"/>
              </a:rPr>
              <a:t>going</a:t>
            </a:r>
            <a:r>
              <a:rPr spc="-45" dirty="0">
                <a:latin typeface="Corbel" panose="020B0503020204020204" pitchFamily="34" charset="0"/>
              </a:rPr>
              <a:t> </a:t>
            </a:r>
            <a:r>
              <a:rPr dirty="0">
                <a:latin typeface="Corbel" panose="020B0503020204020204" pitchFamily="34" charset="0"/>
              </a:rPr>
              <a:t>to</a:t>
            </a:r>
            <a:r>
              <a:rPr spc="-45" dirty="0">
                <a:latin typeface="Corbel" panose="020B0503020204020204" pitchFamily="34" charset="0"/>
              </a:rPr>
              <a:t> </a:t>
            </a:r>
            <a:r>
              <a:rPr spc="-65" dirty="0">
                <a:latin typeface="Corbel" panose="020B0503020204020204" pitchFamily="34" charset="0"/>
              </a:rPr>
              <a:t>evaluate</a:t>
            </a:r>
            <a:r>
              <a:rPr spc="-45" dirty="0">
                <a:latin typeface="Corbel" panose="020B0503020204020204" pitchFamily="34" charset="0"/>
              </a:rPr>
              <a:t> </a:t>
            </a:r>
            <a:r>
              <a:rPr spc="-35" dirty="0">
                <a:latin typeface="Corbel" panose="020B0503020204020204" pitchFamily="34" charset="0"/>
              </a:rPr>
              <a:t>the probability</a:t>
            </a:r>
            <a:r>
              <a:rPr spc="-114" dirty="0">
                <a:latin typeface="Corbel" panose="020B0503020204020204" pitchFamily="34" charset="0"/>
              </a:rPr>
              <a:t> </a:t>
            </a:r>
            <a:r>
              <a:rPr dirty="0">
                <a:latin typeface="Corbel" panose="020B0503020204020204" pitchFamily="34" charset="0"/>
              </a:rPr>
              <a:t>of</a:t>
            </a:r>
            <a:r>
              <a:rPr spc="-114" dirty="0">
                <a:latin typeface="Corbel" panose="020B0503020204020204" pitchFamily="34" charset="0"/>
              </a:rPr>
              <a:t> </a:t>
            </a:r>
            <a:r>
              <a:rPr spc="-10" dirty="0">
                <a:latin typeface="Corbel" panose="020B0503020204020204" pitchFamily="34" charset="0"/>
              </a:rPr>
              <a:t>some</a:t>
            </a:r>
            <a:r>
              <a:rPr spc="-114" dirty="0">
                <a:latin typeface="Corbel" panose="020B0503020204020204" pitchFamily="34" charset="0"/>
              </a:rPr>
              <a:t> </a:t>
            </a:r>
            <a:r>
              <a:rPr spc="-10" dirty="0">
                <a:latin typeface="Corbel" panose="020B0503020204020204" pitchFamily="34" charset="0"/>
              </a:rPr>
              <a:t>heldout</a:t>
            </a:r>
            <a:endParaRPr dirty="0">
              <a:latin typeface="Corbel" panose="020B0503020204020204" pitchFamily="34" charset="0"/>
            </a:endParaRPr>
          </a:p>
          <a:p>
            <a:pPr algn="ctr"/>
            <a:r>
              <a:rPr dirty="0">
                <a:latin typeface="Corbel" panose="020B0503020204020204" pitchFamily="34" charset="0"/>
              </a:rPr>
              <a:t>data</a:t>
            </a:r>
            <a:r>
              <a:rPr spc="-135" dirty="0">
                <a:latin typeface="Corbel" panose="020B0503020204020204" pitchFamily="34" charset="0"/>
              </a:rPr>
              <a:t> </a:t>
            </a:r>
            <a:r>
              <a:rPr spc="-20" dirty="0">
                <a:latin typeface="Corbel" panose="020B0503020204020204" pitchFamily="34" charset="0"/>
              </a:rPr>
              <a:t>using</a:t>
            </a:r>
            <a:r>
              <a:rPr spc="-135" dirty="0">
                <a:latin typeface="Corbel" panose="020B0503020204020204" pitchFamily="34" charset="0"/>
              </a:rPr>
              <a:t> </a:t>
            </a:r>
            <a:r>
              <a:rPr dirty="0">
                <a:latin typeface="Corbel" panose="020B0503020204020204" pitchFamily="34" charset="0"/>
              </a:rPr>
              <a:t>our</a:t>
            </a:r>
            <a:r>
              <a:rPr spc="-135" dirty="0">
                <a:latin typeface="Corbel" panose="020B0503020204020204" pitchFamily="34" charset="0"/>
              </a:rPr>
              <a:t> </a:t>
            </a:r>
            <a:r>
              <a:rPr spc="-20" dirty="0">
                <a:latin typeface="Corbel" panose="020B0503020204020204" pitchFamily="34" charset="0"/>
              </a:rPr>
              <a:t>bigram</a:t>
            </a:r>
            <a:r>
              <a:rPr spc="-130" dirty="0">
                <a:latin typeface="Corbel" panose="020B0503020204020204" pitchFamily="34" charset="0"/>
              </a:rPr>
              <a:t> </a:t>
            </a:r>
            <a:r>
              <a:rPr spc="-10" dirty="0">
                <a:latin typeface="Corbel" panose="020B0503020204020204" pitchFamily="34" charset="0"/>
              </a:rPr>
              <a:t>table</a:t>
            </a:r>
            <a:endParaRPr dirty="0">
              <a:latin typeface="Corbel" panose="020B0503020204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7FBCED0-72EB-5145-E877-CC2C9E63979F}"/>
              </a:ext>
            </a:extLst>
          </p:cNvPr>
          <p:cNvSpPr txBox="1"/>
          <p:nvPr/>
        </p:nvSpPr>
        <p:spPr>
          <a:xfrm>
            <a:off x="3025333" y="2846562"/>
            <a:ext cx="3093333" cy="1029148"/>
          </a:xfrm>
          <a:prstGeom prst="wedgeRoundRectCallout">
            <a:avLst>
              <a:gd name="adj1" fmla="val 60414"/>
              <a:gd name="adj2" fmla="val 15636"/>
              <a:gd name="adj3" fmla="val 16667"/>
            </a:avLst>
          </a:prstGeom>
          <a:solidFill>
            <a:srgbClr val="ECEEFD"/>
          </a:solidFill>
          <a:ln w="127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36576" rIns="36576">
            <a:spAutoFit/>
          </a:bodyPr>
          <a:lstStyle/>
          <a:p>
            <a:pPr marL="165100" marR="157480" algn="ctr">
              <a:lnSpc>
                <a:spcPct val="101899"/>
              </a:lnSpc>
              <a:spcBef>
                <a:spcPts val="245"/>
              </a:spcBef>
            </a:pPr>
            <a:r>
              <a:rPr lang="en-US" sz="1800" dirty="0">
                <a:latin typeface="Corbel" panose="020B0503020204020204" pitchFamily="34" charset="0"/>
                <a:cs typeface="Arial"/>
              </a:rPr>
              <a:t>A</a:t>
            </a:r>
            <a:r>
              <a:rPr lang="en-US" sz="1800" spc="-85" dirty="0">
                <a:latin typeface="Corbel" panose="020B0503020204020204" pitchFamily="34" charset="0"/>
                <a:cs typeface="Arial"/>
              </a:rPr>
              <a:t> </a:t>
            </a:r>
            <a:r>
              <a:rPr lang="en-US" sz="1800" dirty="0">
                <a:latin typeface="Corbel" panose="020B0503020204020204" pitchFamily="34" charset="0"/>
                <a:cs typeface="Arial"/>
              </a:rPr>
              <a:t>good</a:t>
            </a:r>
            <a:r>
              <a:rPr lang="en-US" sz="1800" spc="-80" dirty="0">
                <a:latin typeface="Corbel" panose="020B0503020204020204" pitchFamily="34" charset="0"/>
                <a:cs typeface="Arial"/>
              </a:rPr>
              <a:t> language </a:t>
            </a:r>
            <a:r>
              <a:rPr lang="en-US" sz="1800" spc="-10" dirty="0">
                <a:latin typeface="Corbel" panose="020B0503020204020204" pitchFamily="34" charset="0"/>
                <a:cs typeface="Arial"/>
              </a:rPr>
              <a:t>model </a:t>
            </a:r>
            <a:r>
              <a:rPr lang="en-US" sz="1800" spc="-20" dirty="0">
                <a:latin typeface="Corbel" panose="020B0503020204020204" pitchFamily="34" charset="0"/>
                <a:cs typeface="Arial"/>
              </a:rPr>
              <a:t>should</a:t>
            </a:r>
            <a:r>
              <a:rPr lang="en-US" sz="1800" spc="-180" dirty="0">
                <a:latin typeface="Corbel" panose="020B0503020204020204" pitchFamily="34" charset="0"/>
                <a:cs typeface="Arial"/>
              </a:rPr>
              <a:t> </a:t>
            </a:r>
            <a:r>
              <a:rPr lang="en-US" sz="1800" spc="-55" dirty="0">
                <a:latin typeface="Corbel" panose="020B0503020204020204" pitchFamily="34" charset="0"/>
                <a:cs typeface="Arial"/>
              </a:rPr>
              <a:t>assign</a:t>
            </a:r>
            <a:r>
              <a:rPr lang="en-US" sz="1800" spc="-175" dirty="0">
                <a:latin typeface="Corbel" panose="020B0503020204020204" pitchFamily="34" charset="0"/>
                <a:cs typeface="Arial"/>
              </a:rPr>
              <a:t> </a:t>
            </a:r>
            <a:r>
              <a:rPr lang="en-US" sz="1800" dirty="0">
                <a:latin typeface="Corbel" panose="020B0503020204020204" pitchFamily="34" charset="0"/>
                <a:cs typeface="Arial"/>
              </a:rPr>
              <a:t>a</a:t>
            </a:r>
            <a:r>
              <a:rPr lang="en-US" sz="1800" spc="-175" dirty="0">
                <a:latin typeface="Corbel" panose="020B0503020204020204" pitchFamily="34" charset="0"/>
                <a:cs typeface="Arial"/>
              </a:rPr>
              <a:t> </a:t>
            </a:r>
            <a:r>
              <a:rPr lang="en-US" sz="1800" spc="-20" dirty="0">
                <a:latin typeface="Corbel" panose="020B0503020204020204" pitchFamily="34" charset="0"/>
                <a:cs typeface="Arial"/>
              </a:rPr>
              <a:t>high </a:t>
            </a:r>
            <a:r>
              <a:rPr lang="en-US" sz="1800" spc="-40" dirty="0">
                <a:latin typeface="Corbel" panose="020B0503020204020204" pitchFamily="34" charset="0"/>
                <a:cs typeface="Arial"/>
              </a:rPr>
              <a:t>probability</a:t>
            </a:r>
            <a:r>
              <a:rPr lang="en-US" sz="1800" spc="-114" dirty="0">
                <a:latin typeface="Corbel" panose="020B0503020204020204" pitchFamily="34" charset="0"/>
                <a:cs typeface="Arial"/>
              </a:rPr>
              <a:t> </a:t>
            </a:r>
            <a:r>
              <a:rPr lang="en-US" sz="1800" dirty="0">
                <a:latin typeface="Corbel" panose="020B0503020204020204" pitchFamily="34" charset="0"/>
                <a:cs typeface="Arial"/>
              </a:rPr>
              <a:t>to</a:t>
            </a:r>
            <a:r>
              <a:rPr lang="en-US" sz="1800" spc="-114" dirty="0">
                <a:latin typeface="Corbel" panose="020B0503020204020204" pitchFamily="34" charset="0"/>
                <a:cs typeface="Arial"/>
              </a:rPr>
              <a:t> </a:t>
            </a:r>
            <a:r>
              <a:rPr lang="en-US" sz="1800" spc="-20" dirty="0">
                <a:latin typeface="Corbel" panose="020B0503020204020204" pitchFamily="34" charset="0"/>
                <a:cs typeface="Arial"/>
              </a:rPr>
              <a:t>held-out</a:t>
            </a:r>
            <a:r>
              <a:rPr lang="en-US" sz="1800" spc="-110" dirty="0">
                <a:latin typeface="Corbel" panose="020B0503020204020204" pitchFamily="34" charset="0"/>
                <a:cs typeface="Arial"/>
              </a:rPr>
              <a:t> </a:t>
            </a:r>
            <a:r>
              <a:rPr lang="en-US" sz="1800" spc="-20" dirty="0">
                <a:latin typeface="Corbel" panose="020B0503020204020204" pitchFamily="34" charset="0"/>
                <a:cs typeface="Arial"/>
              </a:rPr>
              <a:t>text!</a:t>
            </a:r>
            <a:endParaRPr lang="en-US" sz="1800" dirty="0">
              <a:latin typeface="Corbel" panose="020B0503020204020204" pitchFamily="34" charset="0"/>
              <a:cs typeface="Arial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BBAACA5-E852-31DB-270A-C8A18A2ED56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3919" y="1279140"/>
            <a:ext cx="8085415" cy="3077573"/>
          </a:xfrm>
        </p:spPr>
        <p:txBody>
          <a:bodyPr>
            <a:noAutofit/>
          </a:bodyPr>
          <a:lstStyle/>
          <a:p>
            <a:pPr marL="115888" lvl="1" indent="-1588">
              <a:buNone/>
            </a:pPr>
            <a:r>
              <a:rPr lang="en-US" sz="1800" dirty="0">
                <a:solidFill>
                  <a:schemeClr val="tx1"/>
                </a:solidFill>
              </a:rPr>
              <a:t>Setup: </a:t>
            </a:r>
            <a:endParaRPr lang="en-US" sz="1800" dirty="0">
              <a:solidFill>
                <a:srgbClr val="C00000"/>
              </a:solidFill>
            </a:endParaRPr>
          </a:p>
          <a:p>
            <a:pPr marL="457200" lvl="1" indent="-342900"/>
            <a:r>
              <a:rPr lang="en-US" sz="1800" dirty="0">
                <a:solidFill>
                  <a:srgbClr val="C00000"/>
                </a:solidFill>
              </a:rPr>
              <a:t>Train</a:t>
            </a:r>
            <a:r>
              <a:rPr lang="en-US" sz="1800" dirty="0"/>
              <a:t> it on a suitable training documents. </a:t>
            </a:r>
            <a:endParaRPr lang="en-US" sz="1800" dirty="0">
              <a:solidFill>
                <a:srgbClr val="C00000"/>
              </a:solidFill>
            </a:endParaRPr>
          </a:p>
          <a:p>
            <a:pPr marL="457200" lvl="1" indent="-342900"/>
            <a:r>
              <a:rPr lang="en-US" sz="1800" dirty="0">
                <a:solidFill>
                  <a:srgbClr val="C00000"/>
                </a:solidFill>
              </a:rPr>
              <a:t>Evaluate </a:t>
            </a:r>
            <a:r>
              <a:rPr lang="en-US" sz="1800" dirty="0"/>
              <a:t>their </a:t>
            </a:r>
            <a:r>
              <a:rPr lang="en-US" sz="1800" dirty="0">
                <a:solidFill>
                  <a:srgbClr val="C00000"/>
                </a:solidFill>
              </a:rPr>
              <a:t>predictions </a:t>
            </a:r>
            <a:r>
              <a:rPr lang="en-US" sz="1800" dirty="0"/>
              <a:t>on different, unseen documents. </a:t>
            </a:r>
          </a:p>
          <a:p>
            <a:pPr marL="457200" lvl="1" indent="-342900"/>
            <a:r>
              <a:rPr lang="en-US" sz="1800" dirty="0"/>
              <a:t>An </a:t>
            </a:r>
            <a:r>
              <a:rPr lang="en-US" sz="1800" dirty="0">
                <a:solidFill>
                  <a:srgbClr val="C00000"/>
                </a:solidFill>
              </a:rPr>
              <a:t>evaluation metric </a:t>
            </a:r>
            <a:r>
              <a:rPr lang="en-US" sz="1800" dirty="0"/>
              <a:t>tells us how well our model does on the test set.</a:t>
            </a:r>
          </a:p>
          <a:p>
            <a:pPr marL="115888" indent="-1588">
              <a:buNone/>
            </a:pPr>
            <a:endParaRPr lang="en-US" sz="1800" dirty="0"/>
          </a:p>
          <a:p>
            <a:pPr marL="115888" lvl="1" indent="-1588">
              <a:buNone/>
            </a:pPr>
            <a:endParaRPr lang="en-US" sz="1800" dirty="0">
              <a:solidFill>
                <a:srgbClr val="C00000"/>
              </a:solidFill>
            </a:endParaRPr>
          </a:p>
          <a:p>
            <a:pPr marL="115888" indent="-1588"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61838270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3C8F81-CFE1-A3B6-3A65-CD3A8D22E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Be Careful About Data Leakage!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8DE51F-4685-7B9E-1C3F-0EABE3033B2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3919" y="1390650"/>
            <a:ext cx="8705774" cy="3077573"/>
          </a:xfrm>
        </p:spPr>
        <p:txBody>
          <a:bodyPr>
            <a:noAutofit/>
          </a:bodyPr>
          <a:lstStyle/>
          <a:p>
            <a:pPr marL="115888" indent="-1588">
              <a:buNone/>
            </a:pPr>
            <a:r>
              <a:rPr lang="en-US" sz="2000" b="1" dirty="0"/>
              <a:t>Advice from a grandpa👴: </a:t>
            </a:r>
          </a:p>
          <a:p>
            <a:pPr marL="115888" indent="-1588">
              <a:buNone/>
            </a:pPr>
            <a:r>
              <a:rPr lang="en-US" sz="2000" b="1" dirty="0"/>
              <a:t>	 - </a:t>
            </a:r>
            <a:r>
              <a:rPr lang="en-US" sz="2000" dirty="0"/>
              <a:t>Don’t allow test sentences to leak into into training set. </a:t>
            </a:r>
          </a:p>
          <a:p>
            <a:pPr marL="115888" indent="-1588">
              <a:buNone/>
            </a:pPr>
            <a:r>
              <a:rPr lang="en-US" sz="2000" dirty="0"/>
              <a:t> - Otherwise, you will assign it an artificially high probability (==cheating). </a:t>
            </a:r>
          </a:p>
          <a:p>
            <a:pPr marL="115888" indent="-1588">
              <a:buNone/>
            </a:pPr>
            <a:endParaRPr lang="en-US" sz="20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A55373-65A2-88E6-2155-EC25CD73EA5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94725" y="4662488"/>
            <a:ext cx="549275" cy="393700"/>
          </a:xfrm>
          <a:prstGeom prst="rect">
            <a:avLst/>
          </a:prstGeom>
        </p:spPr>
        <p:txBody>
          <a:bodyPr/>
          <a:lstStyle/>
          <a:p>
            <a:fld id="{494B4E53-BCCB-BE4E-A28A-722B6992CCD5}" type="slidenum">
              <a:rPr lang="en-US" smtClean="0"/>
              <a:pPr/>
              <a:t>67</a:t>
            </a:fld>
            <a:endParaRPr lang="en-US" dirty="0"/>
          </a:p>
        </p:txBody>
      </p:sp>
      <p:pic>
        <p:nvPicPr>
          <p:cNvPr id="7" name="object 2">
            <a:extLst>
              <a:ext uri="{FF2B5EF4-FFF2-40B4-BE49-F238E27FC236}">
                <a16:creationId xmlns:a16="http://schemas.microsoft.com/office/drawing/2014/main" id="{FB23EB69-AA96-A78A-9EAC-80C3C132F0AD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4725" y="3800523"/>
            <a:ext cx="1794458" cy="1194631"/>
          </a:xfrm>
          <a:prstGeom prst="rect">
            <a:avLst/>
          </a:prstGeom>
        </p:spPr>
      </p:pic>
      <p:grpSp>
        <p:nvGrpSpPr>
          <p:cNvPr id="8" name="object 5">
            <a:extLst>
              <a:ext uri="{FF2B5EF4-FFF2-40B4-BE49-F238E27FC236}">
                <a16:creationId xmlns:a16="http://schemas.microsoft.com/office/drawing/2014/main" id="{29DB9506-D30B-7B84-5253-F27A8FA9883C}"/>
              </a:ext>
            </a:extLst>
          </p:cNvPr>
          <p:cNvGrpSpPr/>
          <p:nvPr/>
        </p:nvGrpSpPr>
        <p:grpSpPr>
          <a:xfrm>
            <a:off x="2176042" y="4255442"/>
            <a:ext cx="888145" cy="213360"/>
            <a:chOff x="5187539" y="3271520"/>
            <a:chExt cx="1280160" cy="213360"/>
          </a:xfrm>
        </p:grpSpPr>
        <p:sp>
          <p:nvSpPr>
            <p:cNvPr id="10" name="object 6">
              <a:extLst>
                <a:ext uri="{FF2B5EF4-FFF2-40B4-BE49-F238E27FC236}">
                  <a16:creationId xmlns:a16="http://schemas.microsoft.com/office/drawing/2014/main" id="{1B49517F-A9A3-81C6-3420-B2ABFBAF956C}"/>
                </a:ext>
              </a:extLst>
            </p:cNvPr>
            <p:cNvSpPr/>
            <p:nvPr/>
          </p:nvSpPr>
          <p:spPr>
            <a:xfrm>
              <a:off x="5187539" y="3378200"/>
              <a:ext cx="1092200" cy="0"/>
            </a:xfrm>
            <a:custGeom>
              <a:avLst/>
              <a:gdLst/>
              <a:ahLst/>
              <a:cxnLst/>
              <a:rect l="l" t="t" r="r" b="b"/>
              <a:pathLst>
                <a:path w="1092200">
                  <a:moveTo>
                    <a:pt x="0" y="0"/>
                  </a:moveTo>
                  <a:lnTo>
                    <a:pt x="1066394" y="0"/>
                  </a:lnTo>
                  <a:lnTo>
                    <a:pt x="1091794" y="0"/>
                  </a:lnTo>
                </a:path>
              </a:pathLst>
            </a:custGeom>
            <a:ln w="508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rbel" panose="020B0503020204020204" pitchFamily="34" charset="0"/>
              </a:endParaRPr>
            </a:p>
          </p:txBody>
        </p:sp>
        <p:sp>
          <p:nvSpPr>
            <p:cNvPr id="11" name="object 7">
              <a:extLst>
                <a:ext uri="{FF2B5EF4-FFF2-40B4-BE49-F238E27FC236}">
                  <a16:creationId xmlns:a16="http://schemas.microsoft.com/office/drawing/2014/main" id="{A60C6C3B-B868-5B23-FE9B-0A1F5C4F5B41}"/>
                </a:ext>
              </a:extLst>
            </p:cNvPr>
            <p:cNvSpPr/>
            <p:nvPr/>
          </p:nvSpPr>
          <p:spPr>
            <a:xfrm>
              <a:off x="6253934" y="3271520"/>
              <a:ext cx="213360" cy="213360"/>
            </a:xfrm>
            <a:custGeom>
              <a:avLst/>
              <a:gdLst/>
              <a:ahLst/>
              <a:cxnLst/>
              <a:rect l="l" t="t" r="r" b="b"/>
              <a:pathLst>
                <a:path w="213360" h="213360">
                  <a:moveTo>
                    <a:pt x="0" y="0"/>
                  </a:moveTo>
                  <a:lnTo>
                    <a:pt x="0" y="213359"/>
                  </a:lnTo>
                  <a:lnTo>
                    <a:pt x="213360" y="1066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>
                <a:latin typeface="Corbel" panose="020B0503020204020204" pitchFamily="34" charset="0"/>
              </a:endParaRPr>
            </a:p>
          </p:txBody>
        </p:sp>
      </p:grpSp>
      <p:sp>
        <p:nvSpPr>
          <p:cNvPr id="12" name="object 8">
            <a:extLst>
              <a:ext uri="{FF2B5EF4-FFF2-40B4-BE49-F238E27FC236}">
                <a16:creationId xmlns:a16="http://schemas.microsoft.com/office/drawing/2014/main" id="{EA1E8147-6A08-7AE1-A792-2B49C233CAD2}"/>
              </a:ext>
            </a:extLst>
          </p:cNvPr>
          <p:cNvSpPr txBox="1"/>
          <p:nvPr/>
        </p:nvSpPr>
        <p:spPr>
          <a:xfrm>
            <a:off x="2312101" y="3902700"/>
            <a:ext cx="613410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spc="-45" dirty="0">
                <a:latin typeface="Corbel" panose="020B0503020204020204" pitchFamily="34" charset="0"/>
              </a:rPr>
              <a:t>train</a:t>
            </a:r>
            <a:endParaRPr sz="250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DC3B7D4-D980-7B6D-8AA2-6125C21F4BFA}"/>
                  </a:ext>
                </a:extLst>
              </p:cNvPr>
              <p:cNvSpPr txBox="1"/>
              <p:nvPr/>
            </p:nvSpPr>
            <p:spPr>
              <a:xfrm>
                <a:off x="2884875" y="4135556"/>
                <a:ext cx="3259645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dirty="0" smtClean="0">
                          <a:latin typeface="Cambria Math" panose="02040503050406030204" pitchFamily="18" charset="0"/>
                        </a:rPr>
                        <m:t>count</m:t>
                      </m:r>
                      <m:r>
                        <a:rPr lang="en-US" sz="2000" dirty="0" smtClean="0">
                          <a:latin typeface="Cambria Math" panose="02040503050406030204" pitchFamily="18" charset="0"/>
                        </a:rPr>
                        <m:t>(“</m:t>
                      </m:r>
                      <m:r>
                        <m:rPr>
                          <m:sty m:val="p"/>
                        </m:rPr>
                        <a:rPr lang="en-US" sz="2000" dirty="0" smtClean="0">
                          <a:latin typeface="Cambria Math" panose="02040503050406030204" pitchFamily="18" charset="0"/>
                        </a:rPr>
                        <m:t>on</m:t>
                      </m:r>
                      <m:r>
                        <a:rPr lang="en-US" sz="2000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dirty="0" smtClean="0">
                          <a:latin typeface="Cambria Math" panose="02040503050406030204" pitchFamily="18" charset="0"/>
                        </a:rPr>
                        <m:t>the</m:t>
                      </m:r>
                      <m:r>
                        <a:rPr lang="en-US" sz="2000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dirty="0" smtClean="0">
                          <a:latin typeface="Cambria Math" panose="02040503050406030204" pitchFamily="18" charset="0"/>
                        </a:rPr>
                        <m:t>mat</m:t>
                      </m:r>
                      <m:r>
                        <a:rPr lang="en-US" sz="2000" dirty="0">
                          <a:latin typeface="Cambria Math" panose="02040503050406030204" pitchFamily="18" charset="0"/>
                        </a:rPr>
                        <m:t>”)</m:t>
                      </m:r>
                    </m:oMath>
                  </m:oMathPara>
                </a14:m>
                <a:endParaRPr lang="en-US" sz="20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DC3B7D4-D980-7B6D-8AA2-6125C21F4B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4875" y="4135556"/>
                <a:ext cx="3259645" cy="400110"/>
              </a:xfrm>
              <a:prstGeom prst="rect">
                <a:avLst/>
              </a:prstGeom>
              <a:blipFill>
                <a:blip r:embed="rId3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object 5">
            <a:extLst>
              <a:ext uri="{FF2B5EF4-FFF2-40B4-BE49-F238E27FC236}">
                <a16:creationId xmlns:a16="http://schemas.microsoft.com/office/drawing/2014/main" id="{B44F854D-3FA3-F1C9-8C76-1082E1C4C070}"/>
              </a:ext>
            </a:extLst>
          </p:cNvPr>
          <p:cNvGrpSpPr/>
          <p:nvPr/>
        </p:nvGrpSpPr>
        <p:grpSpPr>
          <a:xfrm>
            <a:off x="5891059" y="4255442"/>
            <a:ext cx="888145" cy="213360"/>
            <a:chOff x="5187539" y="3271520"/>
            <a:chExt cx="1280160" cy="213360"/>
          </a:xfrm>
        </p:grpSpPr>
        <p:sp>
          <p:nvSpPr>
            <p:cNvPr id="17" name="object 6">
              <a:extLst>
                <a:ext uri="{FF2B5EF4-FFF2-40B4-BE49-F238E27FC236}">
                  <a16:creationId xmlns:a16="http://schemas.microsoft.com/office/drawing/2014/main" id="{E630FE10-B286-8693-9384-228A6B8EC423}"/>
                </a:ext>
              </a:extLst>
            </p:cNvPr>
            <p:cNvSpPr/>
            <p:nvPr/>
          </p:nvSpPr>
          <p:spPr>
            <a:xfrm>
              <a:off x="5187539" y="3378200"/>
              <a:ext cx="1092200" cy="0"/>
            </a:xfrm>
            <a:custGeom>
              <a:avLst/>
              <a:gdLst/>
              <a:ahLst/>
              <a:cxnLst/>
              <a:rect l="l" t="t" r="r" b="b"/>
              <a:pathLst>
                <a:path w="1092200">
                  <a:moveTo>
                    <a:pt x="0" y="0"/>
                  </a:moveTo>
                  <a:lnTo>
                    <a:pt x="1066394" y="0"/>
                  </a:lnTo>
                  <a:lnTo>
                    <a:pt x="1091794" y="0"/>
                  </a:lnTo>
                </a:path>
              </a:pathLst>
            </a:custGeom>
            <a:ln w="508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rbel" panose="020B0503020204020204" pitchFamily="34" charset="0"/>
              </a:endParaRPr>
            </a:p>
          </p:txBody>
        </p:sp>
        <p:sp>
          <p:nvSpPr>
            <p:cNvPr id="18" name="object 7">
              <a:extLst>
                <a:ext uri="{FF2B5EF4-FFF2-40B4-BE49-F238E27FC236}">
                  <a16:creationId xmlns:a16="http://schemas.microsoft.com/office/drawing/2014/main" id="{D8B28132-0F41-9728-9FDB-F76020E569EB}"/>
                </a:ext>
              </a:extLst>
            </p:cNvPr>
            <p:cNvSpPr/>
            <p:nvPr/>
          </p:nvSpPr>
          <p:spPr>
            <a:xfrm>
              <a:off x="6253934" y="3271520"/>
              <a:ext cx="213360" cy="213360"/>
            </a:xfrm>
            <a:custGeom>
              <a:avLst/>
              <a:gdLst/>
              <a:ahLst/>
              <a:cxnLst/>
              <a:rect l="l" t="t" r="r" b="b"/>
              <a:pathLst>
                <a:path w="213360" h="213360">
                  <a:moveTo>
                    <a:pt x="0" y="0"/>
                  </a:moveTo>
                  <a:lnTo>
                    <a:pt x="0" y="213359"/>
                  </a:lnTo>
                  <a:lnTo>
                    <a:pt x="213360" y="1066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>
                <a:latin typeface="Corbel" panose="020B0503020204020204" pitchFamily="34" charset="0"/>
              </a:endParaRPr>
            </a:p>
          </p:txBody>
        </p:sp>
      </p:grpSp>
      <p:sp>
        <p:nvSpPr>
          <p:cNvPr id="19" name="object 8">
            <a:extLst>
              <a:ext uri="{FF2B5EF4-FFF2-40B4-BE49-F238E27FC236}">
                <a16:creationId xmlns:a16="http://schemas.microsoft.com/office/drawing/2014/main" id="{54EC9257-CBB4-1B09-5E60-1F5D58B0B238}"/>
              </a:ext>
            </a:extLst>
          </p:cNvPr>
          <p:cNvSpPr txBox="1"/>
          <p:nvPr/>
        </p:nvSpPr>
        <p:spPr>
          <a:xfrm>
            <a:off x="6027118" y="3902700"/>
            <a:ext cx="613410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500" spc="-45" dirty="0">
                <a:latin typeface="Corbel" panose="020B0503020204020204" pitchFamily="34" charset="0"/>
              </a:rPr>
              <a:t>eval</a:t>
            </a:r>
            <a:endParaRPr sz="2500" dirty="0">
              <a:latin typeface="Corbel" panose="020B0503020204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BCBD792-7A71-E22C-43A1-63ACFC113DF4}"/>
              </a:ext>
            </a:extLst>
          </p:cNvPr>
          <p:cNvSpPr txBox="1"/>
          <p:nvPr/>
        </p:nvSpPr>
        <p:spPr>
          <a:xfrm>
            <a:off x="119740" y="2813843"/>
            <a:ext cx="233873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spc="-75" dirty="0">
                <a:latin typeface="Corbel" panose="020B0503020204020204" pitchFamily="34" charset="0"/>
              </a:rPr>
              <a:t>Example:</a:t>
            </a:r>
            <a:r>
              <a:rPr lang="en-US" sz="1400" spc="-114" dirty="0">
                <a:latin typeface="Corbel" panose="020B0503020204020204" pitchFamily="34" charset="0"/>
              </a:rPr>
              <a:t> </a:t>
            </a:r>
            <a:r>
              <a:rPr lang="en-US" sz="1400" dirty="0">
                <a:latin typeface="Corbel" panose="020B0503020204020204" pitchFamily="34" charset="0"/>
              </a:rPr>
              <a:t>I</a:t>
            </a:r>
            <a:r>
              <a:rPr lang="en-US" sz="1400" spc="-114" dirty="0">
                <a:latin typeface="Corbel" panose="020B0503020204020204" pitchFamily="34" charset="0"/>
              </a:rPr>
              <a:t> </a:t>
            </a:r>
            <a:r>
              <a:rPr lang="en-US" sz="1400" spc="-20" dirty="0">
                <a:latin typeface="Corbel" panose="020B0503020204020204" pitchFamily="34" charset="0"/>
              </a:rPr>
              <a:t>use</a:t>
            </a:r>
            <a:r>
              <a:rPr lang="en-US" sz="1400" spc="-114" dirty="0">
                <a:latin typeface="Corbel" panose="020B0503020204020204" pitchFamily="34" charset="0"/>
              </a:rPr>
              <a:t> </a:t>
            </a:r>
            <a:r>
              <a:rPr lang="en-US" sz="1400" dirty="0">
                <a:latin typeface="Corbel" panose="020B0503020204020204" pitchFamily="34" charset="0"/>
              </a:rPr>
              <a:t>a</a:t>
            </a:r>
            <a:r>
              <a:rPr lang="en-US" sz="1400" spc="-110" dirty="0">
                <a:latin typeface="Corbel" panose="020B0503020204020204" pitchFamily="34" charset="0"/>
              </a:rPr>
              <a:t> </a:t>
            </a:r>
            <a:r>
              <a:rPr lang="en-US" sz="1400" dirty="0">
                <a:latin typeface="Corbel" panose="020B0503020204020204" pitchFamily="34" charset="0"/>
              </a:rPr>
              <a:t>bunch</a:t>
            </a:r>
            <a:r>
              <a:rPr lang="en-US" sz="1400" spc="-114" dirty="0">
                <a:latin typeface="Corbel" panose="020B0503020204020204" pitchFamily="34" charset="0"/>
              </a:rPr>
              <a:t> </a:t>
            </a:r>
            <a:r>
              <a:rPr lang="en-US" sz="1400" spc="-25" dirty="0">
                <a:latin typeface="Corbel" panose="020B0503020204020204" pitchFamily="34" charset="0"/>
              </a:rPr>
              <a:t>of </a:t>
            </a:r>
            <a:r>
              <a:rPr lang="en-US" sz="1400" dirty="0">
                <a:latin typeface="Corbel" panose="020B0503020204020204" pitchFamily="34" charset="0"/>
              </a:rPr>
              <a:t>New</a:t>
            </a:r>
            <a:r>
              <a:rPr lang="en-US" sz="1400" spc="-130" dirty="0">
                <a:latin typeface="Corbel" panose="020B0503020204020204" pitchFamily="34" charset="0"/>
              </a:rPr>
              <a:t> </a:t>
            </a:r>
            <a:r>
              <a:rPr lang="en-US" sz="1400" spc="-105" dirty="0">
                <a:latin typeface="Corbel" panose="020B0503020204020204" pitchFamily="34" charset="0"/>
              </a:rPr>
              <a:t>York</a:t>
            </a:r>
            <a:r>
              <a:rPr lang="en-US" sz="1400" spc="-90" dirty="0">
                <a:latin typeface="Corbel" panose="020B0503020204020204" pitchFamily="34" charset="0"/>
              </a:rPr>
              <a:t> </a:t>
            </a:r>
            <a:r>
              <a:rPr lang="en-US" sz="1400" spc="-55" dirty="0">
                <a:latin typeface="Corbel" panose="020B0503020204020204" pitchFamily="34" charset="0"/>
              </a:rPr>
              <a:t>Times</a:t>
            </a:r>
            <a:r>
              <a:rPr lang="en-US" sz="1400" spc="-105" dirty="0">
                <a:latin typeface="Corbel" panose="020B0503020204020204" pitchFamily="34" charset="0"/>
              </a:rPr>
              <a:t> </a:t>
            </a:r>
            <a:r>
              <a:rPr lang="en-US" sz="1400" spc="-40" dirty="0">
                <a:latin typeface="Corbel" panose="020B0503020204020204" pitchFamily="34" charset="0"/>
              </a:rPr>
              <a:t>articles</a:t>
            </a:r>
            <a:r>
              <a:rPr lang="en-US" sz="1400" spc="-110" dirty="0">
                <a:latin typeface="Corbel" panose="020B0503020204020204" pitchFamily="34" charset="0"/>
              </a:rPr>
              <a:t> </a:t>
            </a:r>
            <a:r>
              <a:rPr lang="en-US" sz="1400" spc="-25" dirty="0">
                <a:latin typeface="Corbel" panose="020B0503020204020204" pitchFamily="34" charset="0"/>
              </a:rPr>
              <a:t>to </a:t>
            </a:r>
            <a:r>
              <a:rPr lang="en-US" sz="1400" dirty="0">
                <a:latin typeface="Corbel" panose="020B0503020204020204" pitchFamily="34" charset="0"/>
              </a:rPr>
              <a:t>build</a:t>
            </a:r>
            <a:r>
              <a:rPr lang="en-US" sz="1400" spc="-135" dirty="0">
                <a:latin typeface="Corbel" panose="020B0503020204020204" pitchFamily="34" charset="0"/>
              </a:rPr>
              <a:t> </a:t>
            </a:r>
            <a:r>
              <a:rPr lang="en-US" sz="1400" dirty="0">
                <a:latin typeface="Corbel" panose="020B0503020204020204" pitchFamily="34" charset="0"/>
              </a:rPr>
              <a:t>a</a:t>
            </a:r>
            <a:r>
              <a:rPr lang="en-US" sz="1400" spc="-130" dirty="0">
                <a:latin typeface="Corbel" panose="020B0503020204020204" pitchFamily="34" charset="0"/>
              </a:rPr>
              <a:t> </a:t>
            </a:r>
            <a:r>
              <a:rPr lang="en-US" sz="1400" spc="-20" dirty="0">
                <a:latin typeface="Corbel" panose="020B0503020204020204" pitchFamily="34" charset="0"/>
              </a:rPr>
              <a:t>bigram</a:t>
            </a:r>
            <a:r>
              <a:rPr lang="en-US" sz="1400" spc="-135" dirty="0">
                <a:latin typeface="Corbel" panose="020B0503020204020204" pitchFamily="34" charset="0"/>
              </a:rPr>
              <a:t> </a:t>
            </a:r>
            <a:r>
              <a:rPr lang="en-US" sz="1400" spc="-35" dirty="0">
                <a:latin typeface="Corbel" panose="020B0503020204020204" pitchFamily="34" charset="0"/>
              </a:rPr>
              <a:t>probability</a:t>
            </a:r>
            <a:r>
              <a:rPr lang="en-US" sz="1400" spc="-130" dirty="0">
                <a:latin typeface="Corbel" panose="020B0503020204020204" pitchFamily="34" charset="0"/>
              </a:rPr>
              <a:t> </a:t>
            </a:r>
            <a:r>
              <a:rPr lang="en-US" sz="1400" spc="-30" dirty="0">
                <a:latin typeface="Corbel" panose="020B0503020204020204" pitchFamily="34" charset="0"/>
              </a:rPr>
              <a:t>table</a:t>
            </a:r>
            <a:endParaRPr lang="en-US" dirty="0">
              <a:latin typeface="Corbel" panose="020B0503020204020204" pitchFamily="34" charset="0"/>
            </a:endParaRPr>
          </a:p>
        </p:txBody>
      </p:sp>
      <p:pic>
        <p:nvPicPr>
          <p:cNvPr id="26" name="object 9">
            <a:extLst>
              <a:ext uri="{FF2B5EF4-FFF2-40B4-BE49-F238E27FC236}">
                <a16:creationId xmlns:a16="http://schemas.microsoft.com/office/drawing/2014/main" id="{01A0DFD1-BD6D-C20A-D632-BDEDCFA230FA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840108" y="3659662"/>
            <a:ext cx="2142140" cy="1404919"/>
          </a:xfrm>
          <a:prstGeom prst="rect">
            <a:avLst/>
          </a:prstGeom>
        </p:spPr>
      </p:pic>
      <p:sp>
        <p:nvSpPr>
          <p:cNvPr id="27" name="object 14">
            <a:extLst>
              <a:ext uri="{FF2B5EF4-FFF2-40B4-BE49-F238E27FC236}">
                <a16:creationId xmlns:a16="http://schemas.microsoft.com/office/drawing/2014/main" id="{88AF928A-0759-6B97-9C8D-36BB3BAB4E01}"/>
              </a:ext>
            </a:extLst>
          </p:cNvPr>
          <p:cNvSpPr txBox="1"/>
          <p:nvPr/>
        </p:nvSpPr>
        <p:spPr>
          <a:xfrm>
            <a:off x="6619946" y="2913690"/>
            <a:ext cx="2338736" cy="657231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 algn="ctr">
              <a:spcBef>
                <a:spcPts val="85"/>
              </a:spcBef>
            </a:pPr>
            <a:r>
              <a:rPr dirty="0">
                <a:latin typeface="Corbel" panose="020B0503020204020204" pitchFamily="34" charset="0"/>
              </a:rPr>
              <a:t>Now</a:t>
            </a:r>
            <a:r>
              <a:rPr spc="-45" dirty="0">
                <a:latin typeface="Corbel" panose="020B0503020204020204" pitchFamily="34" charset="0"/>
              </a:rPr>
              <a:t> </a:t>
            </a:r>
            <a:r>
              <a:rPr dirty="0">
                <a:latin typeface="Corbel" panose="020B0503020204020204" pitchFamily="34" charset="0"/>
              </a:rPr>
              <a:t>I’m</a:t>
            </a:r>
            <a:r>
              <a:rPr spc="-45" dirty="0">
                <a:latin typeface="Corbel" panose="020B0503020204020204" pitchFamily="34" charset="0"/>
              </a:rPr>
              <a:t> </a:t>
            </a:r>
            <a:r>
              <a:rPr spc="-10" dirty="0">
                <a:latin typeface="Corbel" panose="020B0503020204020204" pitchFamily="34" charset="0"/>
              </a:rPr>
              <a:t>going</a:t>
            </a:r>
            <a:r>
              <a:rPr spc="-45" dirty="0">
                <a:latin typeface="Corbel" panose="020B0503020204020204" pitchFamily="34" charset="0"/>
              </a:rPr>
              <a:t> </a:t>
            </a:r>
            <a:r>
              <a:rPr dirty="0">
                <a:latin typeface="Corbel" panose="020B0503020204020204" pitchFamily="34" charset="0"/>
              </a:rPr>
              <a:t>to</a:t>
            </a:r>
            <a:r>
              <a:rPr spc="-45" dirty="0">
                <a:latin typeface="Corbel" panose="020B0503020204020204" pitchFamily="34" charset="0"/>
              </a:rPr>
              <a:t> </a:t>
            </a:r>
            <a:r>
              <a:rPr spc="-65" dirty="0">
                <a:latin typeface="Corbel" panose="020B0503020204020204" pitchFamily="34" charset="0"/>
              </a:rPr>
              <a:t>evaluate</a:t>
            </a:r>
            <a:r>
              <a:rPr spc="-45" dirty="0">
                <a:latin typeface="Corbel" panose="020B0503020204020204" pitchFamily="34" charset="0"/>
              </a:rPr>
              <a:t> </a:t>
            </a:r>
            <a:r>
              <a:rPr spc="-35" dirty="0">
                <a:latin typeface="Corbel" panose="020B0503020204020204" pitchFamily="34" charset="0"/>
              </a:rPr>
              <a:t>the probability</a:t>
            </a:r>
            <a:r>
              <a:rPr spc="-114" dirty="0">
                <a:latin typeface="Corbel" panose="020B0503020204020204" pitchFamily="34" charset="0"/>
              </a:rPr>
              <a:t> </a:t>
            </a:r>
            <a:r>
              <a:rPr dirty="0">
                <a:latin typeface="Corbel" panose="020B0503020204020204" pitchFamily="34" charset="0"/>
              </a:rPr>
              <a:t>of</a:t>
            </a:r>
            <a:r>
              <a:rPr spc="-114" dirty="0">
                <a:latin typeface="Corbel" panose="020B0503020204020204" pitchFamily="34" charset="0"/>
              </a:rPr>
              <a:t> </a:t>
            </a:r>
            <a:r>
              <a:rPr spc="-10" dirty="0">
                <a:latin typeface="Corbel" panose="020B0503020204020204" pitchFamily="34" charset="0"/>
              </a:rPr>
              <a:t>some</a:t>
            </a:r>
            <a:r>
              <a:rPr spc="-114" dirty="0">
                <a:latin typeface="Corbel" panose="020B0503020204020204" pitchFamily="34" charset="0"/>
              </a:rPr>
              <a:t> </a:t>
            </a:r>
            <a:r>
              <a:rPr spc="-10" dirty="0">
                <a:latin typeface="Corbel" panose="020B0503020204020204" pitchFamily="34" charset="0"/>
              </a:rPr>
              <a:t>heldout</a:t>
            </a:r>
            <a:endParaRPr dirty="0">
              <a:latin typeface="Corbel" panose="020B0503020204020204" pitchFamily="34" charset="0"/>
            </a:endParaRPr>
          </a:p>
          <a:p>
            <a:pPr algn="ctr"/>
            <a:r>
              <a:rPr dirty="0">
                <a:latin typeface="Corbel" panose="020B0503020204020204" pitchFamily="34" charset="0"/>
              </a:rPr>
              <a:t>data</a:t>
            </a:r>
            <a:r>
              <a:rPr spc="-135" dirty="0">
                <a:latin typeface="Corbel" panose="020B0503020204020204" pitchFamily="34" charset="0"/>
              </a:rPr>
              <a:t> </a:t>
            </a:r>
            <a:r>
              <a:rPr spc="-20" dirty="0">
                <a:latin typeface="Corbel" panose="020B0503020204020204" pitchFamily="34" charset="0"/>
              </a:rPr>
              <a:t>using</a:t>
            </a:r>
            <a:r>
              <a:rPr spc="-135" dirty="0">
                <a:latin typeface="Corbel" panose="020B0503020204020204" pitchFamily="34" charset="0"/>
              </a:rPr>
              <a:t> </a:t>
            </a:r>
            <a:r>
              <a:rPr dirty="0">
                <a:latin typeface="Corbel" panose="020B0503020204020204" pitchFamily="34" charset="0"/>
              </a:rPr>
              <a:t>our</a:t>
            </a:r>
            <a:r>
              <a:rPr spc="-135" dirty="0">
                <a:latin typeface="Corbel" panose="020B0503020204020204" pitchFamily="34" charset="0"/>
              </a:rPr>
              <a:t> </a:t>
            </a:r>
            <a:r>
              <a:rPr spc="-20" dirty="0">
                <a:latin typeface="Corbel" panose="020B0503020204020204" pitchFamily="34" charset="0"/>
              </a:rPr>
              <a:t>bigram</a:t>
            </a:r>
            <a:r>
              <a:rPr spc="-130" dirty="0">
                <a:latin typeface="Corbel" panose="020B0503020204020204" pitchFamily="34" charset="0"/>
              </a:rPr>
              <a:t> </a:t>
            </a:r>
            <a:r>
              <a:rPr spc="-10" dirty="0">
                <a:latin typeface="Corbel" panose="020B0503020204020204" pitchFamily="34" charset="0"/>
              </a:rPr>
              <a:t>table</a:t>
            </a:r>
            <a:endParaRPr dirty="0">
              <a:latin typeface="Corbel" panose="020B0503020204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7FBCED0-72EB-5145-E877-CC2C9E63979F}"/>
              </a:ext>
            </a:extLst>
          </p:cNvPr>
          <p:cNvSpPr txBox="1"/>
          <p:nvPr/>
        </p:nvSpPr>
        <p:spPr>
          <a:xfrm>
            <a:off x="3025333" y="2846562"/>
            <a:ext cx="3093333" cy="1029148"/>
          </a:xfrm>
          <a:prstGeom prst="wedgeRoundRectCallout">
            <a:avLst>
              <a:gd name="adj1" fmla="val 60414"/>
              <a:gd name="adj2" fmla="val 15636"/>
              <a:gd name="adj3" fmla="val 16667"/>
            </a:avLst>
          </a:prstGeom>
          <a:solidFill>
            <a:srgbClr val="ECEEFD"/>
          </a:solidFill>
          <a:ln w="127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36576" rIns="36576">
            <a:spAutoFit/>
          </a:bodyPr>
          <a:lstStyle/>
          <a:p>
            <a:pPr marL="165100" marR="157480" algn="ctr">
              <a:lnSpc>
                <a:spcPct val="101899"/>
              </a:lnSpc>
              <a:spcBef>
                <a:spcPts val="245"/>
              </a:spcBef>
            </a:pPr>
            <a:r>
              <a:rPr lang="en-US" sz="1800" dirty="0">
                <a:latin typeface="Corbel" panose="020B0503020204020204" pitchFamily="34" charset="0"/>
                <a:cs typeface="Arial"/>
              </a:rPr>
              <a:t>A</a:t>
            </a:r>
            <a:r>
              <a:rPr lang="en-US" sz="1800" spc="-85" dirty="0">
                <a:latin typeface="Corbel" panose="020B0503020204020204" pitchFamily="34" charset="0"/>
                <a:cs typeface="Arial"/>
              </a:rPr>
              <a:t> </a:t>
            </a:r>
            <a:r>
              <a:rPr lang="en-US" sz="1800" dirty="0">
                <a:latin typeface="Corbel" panose="020B0503020204020204" pitchFamily="34" charset="0"/>
                <a:cs typeface="Arial"/>
              </a:rPr>
              <a:t>good</a:t>
            </a:r>
            <a:r>
              <a:rPr lang="en-US" sz="1800" spc="-80" dirty="0">
                <a:latin typeface="Corbel" panose="020B0503020204020204" pitchFamily="34" charset="0"/>
                <a:cs typeface="Arial"/>
              </a:rPr>
              <a:t> language </a:t>
            </a:r>
            <a:r>
              <a:rPr lang="en-US" sz="1800" spc="-10" dirty="0">
                <a:latin typeface="Corbel" panose="020B0503020204020204" pitchFamily="34" charset="0"/>
                <a:cs typeface="Arial"/>
              </a:rPr>
              <a:t>model </a:t>
            </a:r>
            <a:r>
              <a:rPr lang="en-US" sz="1800" spc="-20" dirty="0">
                <a:latin typeface="Corbel" panose="020B0503020204020204" pitchFamily="34" charset="0"/>
                <a:cs typeface="Arial"/>
              </a:rPr>
              <a:t>should</a:t>
            </a:r>
            <a:r>
              <a:rPr lang="en-US" sz="1800" spc="-180" dirty="0">
                <a:latin typeface="Corbel" panose="020B0503020204020204" pitchFamily="34" charset="0"/>
                <a:cs typeface="Arial"/>
              </a:rPr>
              <a:t> </a:t>
            </a:r>
            <a:r>
              <a:rPr lang="en-US" sz="1800" spc="-55" dirty="0">
                <a:latin typeface="Corbel" panose="020B0503020204020204" pitchFamily="34" charset="0"/>
                <a:cs typeface="Arial"/>
              </a:rPr>
              <a:t>assign</a:t>
            </a:r>
            <a:r>
              <a:rPr lang="en-US" sz="1800" spc="-175" dirty="0">
                <a:latin typeface="Corbel" panose="020B0503020204020204" pitchFamily="34" charset="0"/>
                <a:cs typeface="Arial"/>
              </a:rPr>
              <a:t> </a:t>
            </a:r>
            <a:r>
              <a:rPr lang="en-US" sz="1800" dirty="0">
                <a:latin typeface="Corbel" panose="020B0503020204020204" pitchFamily="34" charset="0"/>
                <a:cs typeface="Arial"/>
              </a:rPr>
              <a:t>a</a:t>
            </a:r>
            <a:r>
              <a:rPr lang="en-US" sz="1800" spc="-175" dirty="0">
                <a:latin typeface="Corbel" panose="020B0503020204020204" pitchFamily="34" charset="0"/>
                <a:cs typeface="Arial"/>
              </a:rPr>
              <a:t> </a:t>
            </a:r>
            <a:r>
              <a:rPr lang="en-US" sz="1800" spc="-20" dirty="0">
                <a:latin typeface="Corbel" panose="020B0503020204020204" pitchFamily="34" charset="0"/>
                <a:cs typeface="Arial"/>
              </a:rPr>
              <a:t>high </a:t>
            </a:r>
            <a:r>
              <a:rPr lang="en-US" sz="1800" spc="-40" dirty="0">
                <a:latin typeface="Corbel" panose="020B0503020204020204" pitchFamily="34" charset="0"/>
                <a:cs typeface="Arial"/>
              </a:rPr>
              <a:t>probability</a:t>
            </a:r>
            <a:r>
              <a:rPr lang="en-US" sz="1800" spc="-114" dirty="0">
                <a:latin typeface="Corbel" panose="020B0503020204020204" pitchFamily="34" charset="0"/>
                <a:cs typeface="Arial"/>
              </a:rPr>
              <a:t> </a:t>
            </a:r>
            <a:r>
              <a:rPr lang="en-US" sz="1800" dirty="0">
                <a:latin typeface="Corbel" panose="020B0503020204020204" pitchFamily="34" charset="0"/>
                <a:cs typeface="Arial"/>
              </a:rPr>
              <a:t>to</a:t>
            </a:r>
            <a:r>
              <a:rPr lang="en-US" sz="1800" spc="-114" dirty="0">
                <a:latin typeface="Corbel" panose="020B0503020204020204" pitchFamily="34" charset="0"/>
                <a:cs typeface="Arial"/>
              </a:rPr>
              <a:t> </a:t>
            </a:r>
            <a:r>
              <a:rPr lang="en-US" sz="1800" spc="-20" dirty="0">
                <a:latin typeface="Corbel" panose="020B0503020204020204" pitchFamily="34" charset="0"/>
                <a:cs typeface="Arial"/>
              </a:rPr>
              <a:t>held-out</a:t>
            </a:r>
            <a:r>
              <a:rPr lang="en-US" sz="1800" spc="-110" dirty="0">
                <a:latin typeface="Corbel" panose="020B0503020204020204" pitchFamily="34" charset="0"/>
                <a:cs typeface="Arial"/>
              </a:rPr>
              <a:t> </a:t>
            </a:r>
            <a:r>
              <a:rPr lang="en-US" sz="1800" spc="-20" dirty="0">
                <a:latin typeface="Corbel" panose="020B0503020204020204" pitchFamily="34" charset="0"/>
                <a:cs typeface="Arial"/>
              </a:rPr>
              <a:t>text!</a:t>
            </a:r>
            <a:endParaRPr lang="en-US" sz="1800" dirty="0">
              <a:latin typeface="Corbel" panose="020B0503020204020204" pitchFamily="34" charset="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372291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3C8F81-CFE1-A3B6-3A65-CD3A8D22E4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725" y="107119"/>
            <a:ext cx="8909275" cy="857542"/>
          </a:xfrm>
        </p:spPr>
        <p:txBody>
          <a:bodyPr>
            <a:normAutofit fontScale="90000"/>
          </a:bodyPr>
          <a:lstStyle/>
          <a:p>
            <a:r>
              <a:rPr lang="en-US" dirty="0"/>
              <a:t>Evaluating Language Models: Intrinsic vs Extrinsic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8DE51F-4685-7B9E-1C3F-0EABE3033B2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Autofit/>
          </a:bodyPr>
          <a:lstStyle/>
          <a:p>
            <a:pPr marL="400050" lvl="1" indent="-285750"/>
            <a:r>
              <a:rPr lang="en-US" sz="2000" dirty="0">
                <a:solidFill>
                  <a:srgbClr val="C00000"/>
                </a:solidFill>
              </a:rPr>
              <a:t>Intrinsic: </a:t>
            </a:r>
            <a:r>
              <a:rPr lang="en-US" sz="2000" dirty="0">
                <a:solidFill>
                  <a:schemeClr val="tx1"/>
                </a:solidFill>
              </a:rPr>
              <a:t>measure how good we are at modeling language</a:t>
            </a:r>
            <a:endParaRPr lang="en-US" sz="2000" dirty="0">
              <a:solidFill>
                <a:srgbClr val="C00000"/>
              </a:solidFill>
            </a:endParaRPr>
          </a:p>
          <a:p>
            <a:pPr marL="400050" lvl="1" indent="-285750"/>
            <a:r>
              <a:rPr lang="en-US" sz="2000" dirty="0">
                <a:solidFill>
                  <a:srgbClr val="C00000"/>
                </a:solidFill>
              </a:rPr>
              <a:t>Extrinsic: </a:t>
            </a:r>
            <a:r>
              <a:rPr lang="en-US" sz="2000" dirty="0">
                <a:solidFill>
                  <a:schemeClr val="tx1"/>
                </a:solidFill>
              </a:rPr>
              <a:t>build a new language model, use it for some task (MT, ASR, etc.)</a:t>
            </a:r>
          </a:p>
          <a:p>
            <a:pPr marL="115888" lvl="1" indent="-1588">
              <a:buNone/>
            </a:pPr>
            <a:endParaRPr lang="en-US" sz="2000" dirty="0">
              <a:solidFill>
                <a:srgbClr val="C00000"/>
              </a:solidFill>
            </a:endParaRPr>
          </a:p>
          <a:p>
            <a:pPr marL="115888" indent="-1588">
              <a:buNone/>
            </a:pPr>
            <a:endParaRPr lang="en-US" sz="20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A55373-65A2-88E6-2155-EC25CD73EA5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94725" y="4662488"/>
            <a:ext cx="549275" cy="393700"/>
          </a:xfrm>
          <a:prstGeom prst="rect">
            <a:avLst/>
          </a:prstGeom>
        </p:spPr>
        <p:txBody>
          <a:bodyPr/>
          <a:lstStyle/>
          <a:p>
            <a:fld id="{494B4E53-BCCB-BE4E-A28A-722B6992CCD5}" type="slidenum">
              <a:rPr lang="en-US" smtClean="0"/>
              <a:pPr/>
              <a:t>68</a:t>
            </a:fld>
            <a:endParaRPr lang="en-US" dirty="0"/>
          </a:p>
        </p:txBody>
      </p:sp>
      <p:pic>
        <p:nvPicPr>
          <p:cNvPr id="7" name="object 2">
            <a:extLst>
              <a:ext uri="{FF2B5EF4-FFF2-40B4-BE49-F238E27FC236}">
                <a16:creationId xmlns:a16="http://schemas.microsoft.com/office/drawing/2014/main" id="{FB23EB69-AA96-A78A-9EAC-80C3C132F0AD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4725" y="3800523"/>
            <a:ext cx="1794458" cy="1194631"/>
          </a:xfrm>
          <a:prstGeom prst="rect">
            <a:avLst/>
          </a:prstGeom>
        </p:spPr>
      </p:pic>
      <p:grpSp>
        <p:nvGrpSpPr>
          <p:cNvPr id="8" name="object 5">
            <a:extLst>
              <a:ext uri="{FF2B5EF4-FFF2-40B4-BE49-F238E27FC236}">
                <a16:creationId xmlns:a16="http://schemas.microsoft.com/office/drawing/2014/main" id="{29DB9506-D30B-7B84-5253-F27A8FA9883C}"/>
              </a:ext>
            </a:extLst>
          </p:cNvPr>
          <p:cNvGrpSpPr/>
          <p:nvPr/>
        </p:nvGrpSpPr>
        <p:grpSpPr>
          <a:xfrm>
            <a:off x="2176042" y="4255442"/>
            <a:ext cx="888145" cy="213360"/>
            <a:chOff x="5187539" y="3271520"/>
            <a:chExt cx="1280160" cy="213360"/>
          </a:xfrm>
        </p:grpSpPr>
        <p:sp>
          <p:nvSpPr>
            <p:cNvPr id="10" name="object 6">
              <a:extLst>
                <a:ext uri="{FF2B5EF4-FFF2-40B4-BE49-F238E27FC236}">
                  <a16:creationId xmlns:a16="http://schemas.microsoft.com/office/drawing/2014/main" id="{1B49517F-A9A3-81C6-3420-B2ABFBAF956C}"/>
                </a:ext>
              </a:extLst>
            </p:cNvPr>
            <p:cNvSpPr/>
            <p:nvPr/>
          </p:nvSpPr>
          <p:spPr>
            <a:xfrm>
              <a:off x="5187539" y="3378200"/>
              <a:ext cx="1092200" cy="0"/>
            </a:xfrm>
            <a:custGeom>
              <a:avLst/>
              <a:gdLst/>
              <a:ahLst/>
              <a:cxnLst/>
              <a:rect l="l" t="t" r="r" b="b"/>
              <a:pathLst>
                <a:path w="1092200">
                  <a:moveTo>
                    <a:pt x="0" y="0"/>
                  </a:moveTo>
                  <a:lnTo>
                    <a:pt x="1066394" y="0"/>
                  </a:lnTo>
                  <a:lnTo>
                    <a:pt x="1091794" y="0"/>
                  </a:lnTo>
                </a:path>
              </a:pathLst>
            </a:custGeom>
            <a:ln w="508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rbel" panose="020B0503020204020204" pitchFamily="34" charset="0"/>
              </a:endParaRPr>
            </a:p>
          </p:txBody>
        </p:sp>
        <p:sp>
          <p:nvSpPr>
            <p:cNvPr id="11" name="object 7">
              <a:extLst>
                <a:ext uri="{FF2B5EF4-FFF2-40B4-BE49-F238E27FC236}">
                  <a16:creationId xmlns:a16="http://schemas.microsoft.com/office/drawing/2014/main" id="{A60C6C3B-B868-5B23-FE9B-0A1F5C4F5B41}"/>
                </a:ext>
              </a:extLst>
            </p:cNvPr>
            <p:cNvSpPr/>
            <p:nvPr/>
          </p:nvSpPr>
          <p:spPr>
            <a:xfrm>
              <a:off x="6253934" y="3271520"/>
              <a:ext cx="213360" cy="213360"/>
            </a:xfrm>
            <a:custGeom>
              <a:avLst/>
              <a:gdLst/>
              <a:ahLst/>
              <a:cxnLst/>
              <a:rect l="l" t="t" r="r" b="b"/>
              <a:pathLst>
                <a:path w="213360" h="213360">
                  <a:moveTo>
                    <a:pt x="0" y="0"/>
                  </a:moveTo>
                  <a:lnTo>
                    <a:pt x="0" y="213359"/>
                  </a:lnTo>
                  <a:lnTo>
                    <a:pt x="213360" y="1066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>
                <a:latin typeface="Corbel" panose="020B0503020204020204" pitchFamily="34" charset="0"/>
              </a:endParaRPr>
            </a:p>
          </p:txBody>
        </p:sp>
      </p:grpSp>
      <p:sp>
        <p:nvSpPr>
          <p:cNvPr id="12" name="object 8">
            <a:extLst>
              <a:ext uri="{FF2B5EF4-FFF2-40B4-BE49-F238E27FC236}">
                <a16:creationId xmlns:a16="http://schemas.microsoft.com/office/drawing/2014/main" id="{EA1E8147-6A08-7AE1-A792-2B49C233CAD2}"/>
              </a:ext>
            </a:extLst>
          </p:cNvPr>
          <p:cNvSpPr txBox="1"/>
          <p:nvPr/>
        </p:nvSpPr>
        <p:spPr>
          <a:xfrm>
            <a:off x="2312101" y="3902700"/>
            <a:ext cx="613410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spc="-45" dirty="0">
                <a:latin typeface="Corbel" panose="020B0503020204020204" pitchFamily="34" charset="0"/>
              </a:rPr>
              <a:t>train</a:t>
            </a:r>
            <a:endParaRPr sz="250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DC3B7D4-D980-7B6D-8AA2-6125C21F4BFA}"/>
                  </a:ext>
                </a:extLst>
              </p:cNvPr>
              <p:cNvSpPr txBox="1"/>
              <p:nvPr/>
            </p:nvSpPr>
            <p:spPr>
              <a:xfrm>
                <a:off x="2884875" y="4135556"/>
                <a:ext cx="3259645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dirty="0" smtClean="0">
                          <a:latin typeface="Cambria Math" panose="02040503050406030204" pitchFamily="18" charset="0"/>
                        </a:rPr>
                        <m:t>count</m:t>
                      </m:r>
                      <m:r>
                        <a:rPr lang="en-US" sz="2000" dirty="0" smtClean="0">
                          <a:latin typeface="Cambria Math" panose="02040503050406030204" pitchFamily="18" charset="0"/>
                        </a:rPr>
                        <m:t>(“</m:t>
                      </m:r>
                      <m:r>
                        <m:rPr>
                          <m:sty m:val="p"/>
                        </m:rPr>
                        <a:rPr lang="en-US" sz="2000" dirty="0" smtClean="0">
                          <a:latin typeface="Cambria Math" panose="02040503050406030204" pitchFamily="18" charset="0"/>
                        </a:rPr>
                        <m:t>on</m:t>
                      </m:r>
                      <m:r>
                        <a:rPr lang="en-US" sz="2000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dirty="0" smtClean="0">
                          <a:latin typeface="Cambria Math" panose="02040503050406030204" pitchFamily="18" charset="0"/>
                        </a:rPr>
                        <m:t>the</m:t>
                      </m:r>
                      <m:r>
                        <a:rPr lang="en-US" sz="2000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dirty="0" smtClean="0">
                          <a:latin typeface="Cambria Math" panose="02040503050406030204" pitchFamily="18" charset="0"/>
                        </a:rPr>
                        <m:t>mat</m:t>
                      </m:r>
                      <m:r>
                        <a:rPr lang="en-US" sz="2000" dirty="0">
                          <a:latin typeface="Cambria Math" panose="02040503050406030204" pitchFamily="18" charset="0"/>
                        </a:rPr>
                        <m:t>”)</m:t>
                      </m:r>
                    </m:oMath>
                  </m:oMathPara>
                </a14:m>
                <a:endParaRPr lang="en-US" sz="20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DC3B7D4-D980-7B6D-8AA2-6125C21F4B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4875" y="4135556"/>
                <a:ext cx="3259645" cy="400110"/>
              </a:xfrm>
              <a:prstGeom prst="rect">
                <a:avLst/>
              </a:prstGeom>
              <a:blipFill>
                <a:blip r:embed="rId3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object 5">
            <a:extLst>
              <a:ext uri="{FF2B5EF4-FFF2-40B4-BE49-F238E27FC236}">
                <a16:creationId xmlns:a16="http://schemas.microsoft.com/office/drawing/2014/main" id="{B44F854D-3FA3-F1C9-8C76-1082E1C4C070}"/>
              </a:ext>
            </a:extLst>
          </p:cNvPr>
          <p:cNvGrpSpPr/>
          <p:nvPr/>
        </p:nvGrpSpPr>
        <p:grpSpPr>
          <a:xfrm>
            <a:off x="5891059" y="4255442"/>
            <a:ext cx="888145" cy="213360"/>
            <a:chOff x="5187539" y="3271520"/>
            <a:chExt cx="1280160" cy="213360"/>
          </a:xfrm>
        </p:grpSpPr>
        <p:sp>
          <p:nvSpPr>
            <p:cNvPr id="17" name="object 6">
              <a:extLst>
                <a:ext uri="{FF2B5EF4-FFF2-40B4-BE49-F238E27FC236}">
                  <a16:creationId xmlns:a16="http://schemas.microsoft.com/office/drawing/2014/main" id="{E630FE10-B286-8693-9384-228A6B8EC423}"/>
                </a:ext>
              </a:extLst>
            </p:cNvPr>
            <p:cNvSpPr/>
            <p:nvPr/>
          </p:nvSpPr>
          <p:spPr>
            <a:xfrm>
              <a:off x="5187539" y="3378200"/>
              <a:ext cx="1092200" cy="0"/>
            </a:xfrm>
            <a:custGeom>
              <a:avLst/>
              <a:gdLst/>
              <a:ahLst/>
              <a:cxnLst/>
              <a:rect l="l" t="t" r="r" b="b"/>
              <a:pathLst>
                <a:path w="1092200">
                  <a:moveTo>
                    <a:pt x="0" y="0"/>
                  </a:moveTo>
                  <a:lnTo>
                    <a:pt x="1066394" y="0"/>
                  </a:lnTo>
                  <a:lnTo>
                    <a:pt x="1091794" y="0"/>
                  </a:lnTo>
                </a:path>
              </a:pathLst>
            </a:custGeom>
            <a:ln w="508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rbel" panose="020B0503020204020204" pitchFamily="34" charset="0"/>
              </a:endParaRPr>
            </a:p>
          </p:txBody>
        </p:sp>
        <p:sp>
          <p:nvSpPr>
            <p:cNvPr id="18" name="object 7">
              <a:extLst>
                <a:ext uri="{FF2B5EF4-FFF2-40B4-BE49-F238E27FC236}">
                  <a16:creationId xmlns:a16="http://schemas.microsoft.com/office/drawing/2014/main" id="{D8B28132-0F41-9728-9FDB-F76020E569EB}"/>
                </a:ext>
              </a:extLst>
            </p:cNvPr>
            <p:cNvSpPr/>
            <p:nvPr/>
          </p:nvSpPr>
          <p:spPr>
            <a:xfrm>
              <a:off x="6253934" y="3271520"/>
              <a:ext cx="213360" cy="213360"/>
            </a:xfrm>
            <a:custGeom>
              <a:avLst/>
              <a:gdLst/>
              <a:ahLst/>
              <a:cxnLst/>
              <a:rect l="l" t="t" r="r" b="b"/>
              <a:pathLst>
                <a:path w="213360" h="213360">
                  <a:moveTo>
                    <a:pt x="0" y="0"/>
                  </a:moveTo>
                  <a:lnTo>
                    <a:pt x="0" y="213359"/>
                  </a:lnTo>
                  <a:lnTo>
                    <a:pt x="213360" y="1066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>
                <a:latin typeface="Corbel" panose="020B0503020204020204" pitchFamily="34" charset="0"/>
              </a:endParaRPr>
            </a:p>
          </p:txBody>
        </p:sp>
      </p:grpSp>
      <p:sp>
        <p:nvSpPr>
          <p:cNvPr id="19" name="object 8">
            <a:extLst>
              <a:ext uri="{FF2B5EF4-FFF2-40B4-BE49-F238E27FC236}">
                <a16:creationId xmlns:a16="http://schemas.microsoft.com/office/drawing/2014/main" id="{54EC9257-CBB4-1B09-5E60-1F5D58B0B238}"/>
              </a:ext>
            </a:extLst>
          </p:cNvPr>
          <p:cNvSpPr txBox="1"/>
          <p:nvPr/>
        </p:nvSpPr>
        <p:spPr>
          <a:xfrm>
            <a:off x="6027118" y="3902700"/>
            <a:ext cx="613410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500" spc="-45" dirty="0">
                <a:latin typeface="Corbel" panose="020B0503020204020204" pitchFamily="34" charset="0"/>
              </a:rPr>
              <a:t>eval</a:t>
            </a:r>
            <a:endParaRPr sz="2500" dirty="0">
              <a:latin typeface="Corbel" panose="020B0503020204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BCBD792-7A71-E22C-43A1-63ACFC113DF4}"/>
              </a:ext>
            </a:extLst>
          </p:cNvPr>
          <p:cNvSpPr txBox="1"/>
          <p:nvPr/>
        </p:nvSpPr>
        <p:spPr>
          <a:xfrm>
            <a:off x="119740" y="2813843"/>
            <a:ext cx="233873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spc="-75" dirty="0">
                <a:latin typeface="Corbel" panose="020B0503020204020204" pitchFamily="34" charset="0"/>
              </a:rPr>
              <a:t>Example:</a:t>
            </a:r>
            <a:r>
              <a:rPr lang="en-US" sz="1400" spc="-114" dirty="0">
                <a:latin typeface="Corbel" panose="020B0503020204020204" pitchFamily="34" charset="0"/>
              </a:rPr>
              <a:t> </a:t>
            </a:r>
            <a:r>
              <a:rPr lang="en-US" sz="1400" dirty="0">
                <a:latin typeface="Corbel" panose="020B0503020204020204" pitchFamily="34" charset="0"/>
              </a:rPr>
              <a:t>I</a:t>
            </a:r>
            <a:r>
              <a:rPr lang="en-US" sz="1400" spc="-114" dirty="0">
                <a:latin typeface="Corbel" panose="020B0503020204020204" pitchFamily="34" charset="0"/>
              </a:rPr>
              <a:t> </a:t>
            </a:r>
            <a:r>
              <a:rPr lang="en-US" sz="1400" spc="-20" dirty="0">
                <a:latin typeface="Corbel" panose="020B0503020204020204" pitchFamily="34" charset="0"/>
              </a:rPr>
              <a:t>use</a:t>
            </a:r>
            <a:r>
              <a:rPr lang="en-US" sz="1400" spc="-114" dirty="0">
                <a:latin typeface="Corbel" panose="020B0503020204020204" pitchFamily="34" charset="0"/>
              </a:rPr>
              <a:t> </a:t>
            </a:r>
            <a:r>
              <a:rPr lang="en-US" sz="1400" dirty="0">
                <a:latin typeface="Corbel" panose="020B0503020204020204" pitchFamily="34" charset="0"/>
              </a:rPr>
              <a:t>a</a:t>
            </a:r>
            <a:r>
              <a:rPr lang="en-US" sz="1400" spc="-110" dirty="0">
                <a:latin typeface="Corbel" panose="020B0503020204020204" pitchFamily="34" charset="0"/>
              </a:rPr>
              <a:t> </a:t>
            </a:r>
            <a:r>
              <a:rPr lang="en-US" sz="1400" dirty="0">
                <a:latin typeface="Corbel" panose="020B0503020204020204" pitchFamily="34" charset="0"/>
              </a:rPr>
              <a:t>bunch</a:t>
            </a:r>
            <a:r>
              <a:rPr lang="en-US" sz="1400" spc="-114" dirty="0">
                <a:latin typeface="Corbel" panose="020B0503020204020204" pitchFamily="34" charset="0"/>
              </a:rPr>
              <a:t> </a:t>
            </a:r>
            <a:r>
              <a:rPr lang="en-US" sz="1400" spc="-25" dirty="0">
                <a:latin typeface="Corbel" panose="020B0503020204020204" pitchFamily="34" charset="0"/>
              </a:rPr>
              <a:t>of </a:t>
            </a:r>
            <a:r>
              <a:rPr lang="en-US" sz="1400" dirty="0">
                <a:latin typeface="Corbel" panose="020B0503020204020204" pitchFamily="34" charset="0"/>
              </a:rPr>
              <a:t>New</a:t>
            </a:r>
            <a:r>
              <a:rPr lang="en-US" sz="1400" spc="-130" dirty="0">
                <a:latin typeface="Corbel" panose="020B0503020204020204" pitchFamily="34" charset="0"/>
              </a:rPr>
              <a:t> </a:t>
            </a:r>
            <a:r>
              <a:rPr lang="en-US" sz="1400" spc="-105" dirty="0">
                <a:latin typeface="Corbel" panose="020B0503020204020204" pitchFamily="34" charset="0"/>
              </a:rPr>
              <a:t>York</a:t>
            </a:r>
            <a:r>
              <a:rPr lang="en-US" sz="1400" spc="-90" dirty="0">
                <a:latin typeface="Corbel" panose="020B0503020204020204" pitchFamily="34" charset="0"/>
              </a:rPr>
              <a:t> </a:t>
            </a:r>
            <a:r>
              <a:rPr lang="en-US" sz="1400" spc="-55" dirty="0">
                <a:latin typeface="Corbel" panose="020B0503020204020204" pitchFamily="34" charset="0"/>
              </a:rPr>
              <a:t>Times</a:t>
            </a:r>
            <a:r>
              <a:rPr lang="en-US" sz="1400" spc="-105" dirty="0">
                <a:latin typeface="Corbel" panose="020B0503020204020204" pitchFamily="34" charset="0"/>
              </a:rPr>
              <a:t> </a:t>
            </a:r>
            <a:r>
              <a:rPr lang="en-US" sz="1400" spc="-40" dirty="0">
                <a:latin typeface="Corbel" panose="020B0503020204020204" pitchFamily="34" charset="0"/>
              </a:rPr>
              <a:t>articles</a:t>
            </a:r>
            <a:r>
              <a:rPr lang="en-US" sz="1400" spc="-110" dirty="0">
                <a:latin typeface="Corbel" panose="020B0503020204020204" pitchFamily="34" charset="0"/>
              </a:rPr>
              <a:t> </a:t>
            </a:r>
            <a:r>
              <a:rPr lang="en-US" sz="1400" spc="-25" dirty="0">
                <a:latin typeface="Corbel" panose="020B0503020204020204" pitchFamily="34" charset="0"/>
              </a:rPr>
              <a:t>to </a:t>
            </a:r>
            <a:r>
              <a:rPr lang="en-US" sz="1400" dirty="0">
                <a:latin typeface="Corbel" panose="020B0503020204020204" pitchFamily="34" charset="0"/>
              </a:rPr>
              <a:t>build</a:t>
            </a:r>
            <a:r>
              <a:rPr lang="en-US" sz="1400" spc="-135" dirty="0">
                <a:latin typeface="Corbel" panose="020B0503020204020204" pitchFamily="34" charset="0"/>
              </a:rPr>
              <a:t> </a:t>
            </a:r>
            <a:r>
              <a:rPr lang="en-US" sz="1400" dirty="0">
                <a:latin typeface="Corbel" panose="020B0503020204020204" pitchFamily="34" charset="0"/>
              </a:rPr>
              <a:t>a</a:t>
            </a:r>
            <a:r>
              <a:rPr lang="en-US" sz="1400" spc="-130" dirty="0">
                <a:latin typeface="Corbel" panose="020B0503020204020204" pitchFamily="34" charset="0"/>
              </a:rPr>
              <a:t> </a:t>
            </a:r>
            <a:r>
              <a:rPr lang="en-US" sz="1400" spc="-20" dirty="0">
                <a:latin typeface="Corbel" panose="020B0503020204020204" pitchFamily="34" charset="0"/>
              </a:rPr>
              <a:t>bigram</a:t>
            </a:r>
            <a:r>
              <a:rPr lang="en-US" sz="1400" spc="-135" dirty="0">
                <a:latin typeface="Corbel" panose="020B0503020204020204" pitchFamily="34" charset="0"/>
              </a:rPr>
              <a:t> </a:t>
            </a:r>
            <a:r>
              <a:rPr lang="en-US" sz="1400" spc="-35" dirty="0">
                <a:latin typeface="Corbel" panose="020B0503020204020204" pitchFamily="34" charset="0"/>
              </a:rPr>
              <a:t>probability</a:t>
            </a:r>
            <a:r>
              <a:rPr lang="en-US" sz="1400" spc="-130" dirty="0">
                <a:latin typeface="Corbel" panose="020B0503020204020204" pitchFamily="34" charset="0"/>
              </a:rPr>
              <a:t> </a:t>
            </a:r>
            <a:r>
              <a:rPr lang="en-US" sz="1400" spc="-30" dirty="0">
                <a:latin typeface="Corbel" panose="020B0503020204020204" pitchFamily="34" charset="0"/>
              </a:rPr>
              <a:t>table</a:t>
            </a:r>
            <a:endParaRPr lang="en-US" dirty="0">
              <a:latin typeface="Corbel" panose="020B0503020204020204" pitchFamily="34" charset="0"/>
            </a:endParaRPr>
          </a:p>
        </p:txBody>
      </p:sp>
      <p:pic>
        <p:nvPicPr>
          <p:cNvPr id="26" name="object 9">
            <a:extLst>
              <a:ext uri="{FF2B5EF4-FFF2-40B4-BE49-F238E27FC236}">
                <a16:creationId xmlns:a16="http://schemas.microsoft.com/office/drawing/2014/main" id="{01A0DFD1-BD6D-C20A-D632-BDEDCFA230FA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840108" y="3659662"/>
            <a:ext cx="2142140" cy="1404919"/>
          </a:xfrm>
          <a:prstGeom prst="rect">
            <a:avLst/>
          </a:prstGeom>
        </p:spPr>
      </p:pic>
      <p:sp>
        <p:nvSpPr>
          <p:cNvPr id="27" name="object 14">
            <a:extLst>
              <a:ext uri="{FF2B5EF4-FFF2-40B4-BE49-F238E27FC236}">
                <a16:creationId xmlns:a16="http://schemas.microsoft.com/office/drawing/2014/main" id="{88AF928A-0759-6B97-9C8D-36BB3BAB4E01}"/>
              </a:ext>
            </a:extLst>
          </p:cNvPr>
          <p:cNvSpPr txBox="1"/>
          <p:nvPr/>
        </p:nvSpPr>
        <p:spPr>
          <a:xfrm>
            <a:off x="6619946" y="2913690"/>
            <a:ext cx="2338736" cy="657231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 algn="ctr">
              <a:spcBef>
                <a:spcPts val="85"/>
              </a:spcBef>
            </a:pPr>
            <a:r>
              <a:rPr dirty="0">
                <a:latin typeface="Corbel" panose="020B0503020204020204" pitchFamily="34" charset="0"/>
              </a:rPr>
              <a:t>Now</a:t>
            </a:r>
            <a:r>
              <a:rPr spc="-45" dirty="0">
                <a:latin typeface="Corbel" panose="020B0503020204020204" pitchFamily="34" charset="0"/>
              </a:rPr>
              <a:t> </a:t>
            </a:r>
            <a:r>
              <a:rPr dirty="0">
                <a:latin typeface="Corbel" panose="020B0503020204020204" pitchFamily="34" charset="0"/>
              </a:rPr>
              <a:t>I’m</a:t>
            </a:r>
            <a:r>
              <a:rPr spc="-45" dirty="0">
                <a:latin typeface="Corbel" panose="020B0503020204020204" pitchFamily="34" charset="0"/>
              </a:rPr>
              <a:t> </a:t>
            </a:r>
            <a:r>
              <a:rPr spc="-10" dirty="0">
                <a:latin typeface="Corbel" panose="020B0503020204020204" pitchFamily="34" charset="0"/>
              </a:rPr>
              <a:t>going</a:t>
            </a:r>
            <a:r>
              <a:rPr spc="-45" dirty="0">
                <a:latin typeface="Corbel" panose="020B0503020204020204" pitchFamily="34" charset="0"/>
              </a:rPr>
              <a:t> </a:t>
            </a:r>
            <a:r>
              <a:rPr dirty="0">
                <a:latin typeface="Corbel" panose="020B0503020204020204" pitchFamily="34" charset="0"/>
              </a:rPr>
              <a:t>to</a:t>
            </a:r>
            <a:r>
              <a:rPr spc="-45" dirty="0">
                <a:latin typeface="Corbel" panose="020B0503020204020204" pitchFamily="34" charset="0"/>
              </a:rPr>
              <a:t> </a:t>
            </a:r>
            <a:r>
              <a:rPr spc="-65" dirty="0">
                <a:latin typeface="Corbel" panose="020B0503020204020204" pitchFamily="34" charset="0"/>
              </a:rPr>
              <a:t>evaluate</a:t>
            </a:r>
            <a:r>
              <a:rPr spc="-45" dirty="0">
                <a:latin typeface="Corbel" panose="020B0503020204020204" pitchFamily="34" charset="0"/>
              </a:rPr>
              <a:t> </a:t>
            </a:r>
            <a:r>
              <a:rPr spc="-35" dirty="0">
                <a:latin typeface="Corbel" panose="020B0503020204020204" pitchFamily="34" charset="0"/>
              </a:rPr>
              <a:t>the probability</a:t>
            </a:r>
            <a:r>
              <a:rPr spc="-114" dirty="0">
                <a:latin typeface="Corbel" panose="020B0503020204020204" pitchFamily="34" charset="0"/>
              </a:rPr>
              <a:t> </a:t>
            </a:r>
            <a:r>
              <a:rPr dirty="0">
                <a:latin typeface="Corbel" panose="020B0503020204020204" pitchFamily="34" charset="0"/>
              </a:rPr>
              <a:t>of</a:t>
            </a:r>
            <a:r>
              <a:rPr spc="-114" dirty="0">
                <a:latin typeface="Corbel" panose="020B0503020204020204" pitchFamily="34" charset="0"/>
              </a:rPr>
              <a:t> </a:t>
            </a:r>
            <a:r>
              <a:rPr spc="-10" dirty="0">
                <a:latin typeface="Corbel" panose="020B0503020204020204" pitchFamily="34" charset="0"/>
              </a:rPr>
              <a:t>some</a:t>
            </a:r>
            <a:r>
              <a:rPr spc="-114" dirty="0">
                <a:latin typeface="Corbel" panose="020B0503020204020204" pitchFamily="34" charset="0"/>
              </a:rPr>
              <a:t> </a:t>
            </a:r>
            <a:r>
              <a:rPr spc="-10" dirty="0">
                <a:latin typeface="Corbel" panose="020B0503020204020204" pitchFamily="34" charset="0"/>
              </a:rPr>
              <a:t>heldout</a:t>
            </a:r>
            <a:endParaRPr dirty="0">
              <a:latin typeface="Corbel" panose="020B0503020204020204" pitchFamily="34" charset="0"/>
            </a:endParaRPr>
          </a:p>
          <a:p>
            <a:pPr algn="ctr"/>
            <a:r>
              <a:rPr dirty="0">
                <a:latin typeface="Corbel" panose="020B0503020204020204" pitchFamily="34" charset="0"/>
              </a:rPr>
              <a:t>data</a:t>
            </a:r>
            <a:r>
              <a:rPr spc="-135" dirty="0">
                <a:latin typeface="Corbel" panose="020B0503020204020204" pitchFamily="34" charset="0"/>
              </a:rPr>
              <a:t> </a:t>
            </a:r>
            <a:r>
              <a:rPr spc="-20" dirty="0">
                <a:latin typeface="Corbel" panose="020B0503020204020204" pitchFamily="34" charset="0"/>
              </a:rPr>
              <a:t>using</a:t>
            </a:r>
            <a:r>
              <a:rPr spc="-135" dirty="0">
                <a:latin typeface="Corbel" panose="020B0503020204020204" pitchFamily="34" charset="0"/>
              </a:rPr>
              <a:t> </a:t>
            </a:r>
            <a:r>
              <a:rPr dirty="0">
                <a:latin typeface="Corbel" panose="020B0503020204020204" pitchFamily="34" charset="0"/>
              </a:rPr>
              <a:t>our</a:t>
            </a:r>
            <a:r>
              <a:rPr spc="-135" dirty="0">
                <a:latin typeface="Corbel" panose="020B0503020204020204" pitchFamily="34" charset="0"/>
              </a:rPr>
              <a:t> </a:t>
            </a:r>
            <a:r>
              <a:rPr spc="-20" dirty="0">
                <a:latin typeface="Corbel" panose="020B0503020204020204" pitchFamily="34" charset="0"/>
              </a:rPr>
              <a:t>bigram</a:t>
            </a:r>
            <a:r>
              <a:rPr spc="-130" dirty="0">
                <a:latin typeface="Corbel" panose="020B0503020204020204" pitchFamily="34" charset="0"/>
              </a:rPr>
              <a:t> </a:t>
            </a:r>
            <a:r>
              <a:rPr spc="-10" dirty="0">
                <a:latin typeface="Corbel" panose="020B0503020204020204" pitchFamily="34" charset="0"/>
              </a:rPr>
              <a:t>table</a:t>
            </a:r>
            <a:endParaRPr dirty="0">
              <a:latin typeface="Corbel" panose="020B0503020204020204" pitchFamily="34" charset="0"/>
            </a:endParaRPr>
          </a:p>
        </p:txBody>
      </p:sp>
      <p:pic>
        <p:nvPicPr>
          <p:cNvPr id="4" name="Picture 2" descr="Google Translate's Neural Machine Technology Now Supports More Languages">
            <a:extLst>
              <a:ext uri="{FF2B5EF4-FFF2-40B4-BE49-F238E27FC236}">
                <a16:creationId xmlns:a16="http://schemas.microsoft.com/office/drawing/2014/main" id="{7DF884EB-29EF-690D-6A3F-492E2AD384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5975" y="2293011"/>
            <a:ext cx="1837746" cy="895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object 5">
            <a:extLst>
              <a:ext uri="{FF2B5EF4-FFF2-40B4-BE49-F238E27FC236}">
                <a16:creationId xmlns:a16="http://schemas.microsoft.com/office/drawing/2014/main" id="{4B40C3AC-19CB-8C8A-A108-5A8B02571E0F}"/>
              </a:ext>
            </a:extLst>
          </p:cNvPr>
          <p:cNvGrpSpPr/>
          <p:nvPr/>
        </p:nvGrpSpPr>
        <p:grpSpPr>
          <a:xfrm rot="16200000">
            <a:off x="4210776" y="3451039"/>
            <a:ext cx="888145" cy="213360"/>
            <a:chOff x="5187539" y="3271520"/>
            <a:chExt cx="1280160" cy="213360"/>
          </a:xfrm>
        </p:grpSpPr>
        <p:sp>
          <p:nvSpPr>
            <p:cNvPr id="9" name="object 6">
              <a:extLst>
                <a:ext uri="{FF2B5EF4-FFF2-40B4-BE49-F238E27FC236}">
                  <a16:creationId xmlns:a16="http://schemas.microsoft.com/office/drawing/2014/main" id="{88835158-4BBF-963A-8030-5CA92083E94C}"/>
                </a:ext>
              </a:extLst>
            </p:cNvPr>
            <p:cNvSpPr/>
            <p:nvPr/>
          </p:nvSpPr>
          <p:spPr>
            <a:xfrm>
              <a:off x="5187539" y="3378200"/>
              <a:ext cx="1092200" cy="0"/>
            </a:xfrm>
            <a:custGeom>
              <a:avLst/>
              <a:gdLst/>
              <a:ahLst/>
              <a:cxnLst/>
              <a:rect l="l" t="t" r="r" b="b"/>
              <a:pathLst>
                <a:path w="1092200">
                  <a:moveTo>
                    <a:pt x="0" y="0"/>
                  </a:moveTo>
                  <a:lnTo>
                    <a:pt x="1066394" y="0"/>
                  </a:lnTo>
                  <a:lnTo>
                    <a:pt x="1091794" y="0"/>
                  </a:lnTo>
                </a:path>
              </a:pathLst>
            </a:custGeom>
            <a:ln w="508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rbel" panose="020B0503020204020204" pitchFamily="34" charset="0"/>
              </a:endParaRPr>
            </a:p>
          </p:txBody>
        </p:sp>
        <p:sp>
          <p:nvSpPr>
            <p:cNvPr id="13" name="object 7">
              <a:extLst>
                <a:ext uri="{FF2B5EF4-FFF2-40B4-BE49-F238E27FC236}">
                  <a16:creationId xmlns:a16="http://schemas.microsoft.com/office/drawing/2014/main" id="{4041CECC-A6F8-11FD-DB31-C3881AAC16E5}"/>
                </a:ext>
              </a:extLst>
            </p:cNvPr>
            <p:cNvSpPr/>
            <p:nvPr/>
          </p:nvSpPr>
          <p:spPr>
            <a:xfrm>
              <a:off x="6253934" y="3271520"/>
              <a:ext cx="213360" cy="213360"/>
            </a:xfrm>
            <a:custGeom>
              <a:avLst/>
              <a:gdLst/>
              <a:ahLst/>
              <a:cxnLst/>
              <a:rect l="l" t="t" r="r" b="b"/>
              <a:pathLst>
                <a:path w="213360" h="213360">
                  <a:moveTo>
                    <a:pt x="0" y="0"/>
                  </a:moveTo>
                  <a:lnTo>
                    <a:pt x="0" y="213359"/>
                  </a:lnTo>
                  <a:lnTo>
                    <a:pt x="213360" y="1066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>
                <a:latin typeface="Corbel" panose="020B0503020204020204" pitchFamily="34" charset="0"/>
              </a:endParaRPr>
            </a:p>
          </p:txBody>
        </p:sp>
      </p:grpSp>
      <p:sp>
        <p:nvSpPr>
          <p:cNvPr id="15" name="object 8">
            <a:extLst>
              <a:ext uri="{FF2B5EF4-FFF2-40B4-BE49-F238E27FC236}">
                <a16:creationId xmlns:a16="http://schemas.microsoft.com/office/drawing/2014/main" id="{72FA1D50-0AFA-1D5D-5084-F98DCFA13FB3}"/>
              </a:ext>
            </a:extLst>
          </p:cNvPr>
          <p:cNvSpPr txBox="1"/>
          <p:nvPr/>
        </p:nvSpPr>
        <p:spPr>
          <a:xfrm>
            <a:off x="3279565" y="3208766"/>
            <a:ext cx="1219845" cy="7822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r">
              <a:lnSpc>
                <a:spcPct val="100000"/>
              </a:lnSpc>
              <a:spcBef>
                <a:spcPts val="100"/>
              </a:spcBef>
            </a:pPr>
            <a:r>
              <a:rPr lang="en-US" sz="2500" spc="-45" dirty="0">
                <a:latin typeface="Corbel" panose="020B0503020204020204" pitchFamily="34" charset="0"/>
              </a:rPr>
              <a:t>extrinsic eval</a:t>
            </a:r>
            <a:endParaRPr sz="2500" dirty="0"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457878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321C7-8D7D-8667-022E-18232AB8F2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 Typical Machine Learning and Evaluation Protocol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Magnetic Disk 4">
                <a:extLst>
                  <a:ext uri="{FF2B5EF4-FFF2-40B4-BE49-F238E27FC236}">
                    <a16:creationId xmlns:a16="http://schemas.microsoft.com/office/drawing/2014/main" id="{A8513662-A1A5-0A39-F366-D73B41D6C7E1}"/>
                  </a:ext>
                </a:extLst>
              </p:cNvPr>
              <p:cNvSpPr/>
              <p:nvPr/>
            </p:nvSpPr>
            <p:spPr>
              <a:xfrm>
                <a:off x="204389" y="4081750"/>
                <a:ext cx="2326933" cy="923876"/>
              </a:xfrm>
              <a:prstGeom prst="flowChartMagneticDisk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/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algn="ctr"/>
                <a:r>
                  <a:rPr lang="en-US" sz="1600" dirty="0">
                    <a:latin typeface="Corbel" panose="020B0503020204020204" pitchFamily="34" charset="0"/>
                  </a:rPr>
                  <a:t>Testing data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𝑡𝑒𝑠𝑡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dirty="0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, …</m:t>
                          </m:r>
                        </m:e>
                      </m:d>
                    </m:oMath>
                  </m:oMathPara>
                </a14:m>
                <a:endParaRPr lang="en-US" sz="16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5" name="Magnetic Disk 4">
                <a:extLst>
                  <a:ext uri="{FF2B5EF4-FFF2-40B4-BE49-F238E27FC236}">
                    <a16:creationId xmlns:a16="http://schemas.microsoft.com/office/drawing/2014/main" id="{A8513662-A1A5-0A39-F366-D73B41D6C7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389" y="4081750"/>
                <a:ext cx="2326933" cy="923876"/>
              </a:xfrm>
              <a:prstGeom prst="flowChartMagneticDisk">
                <a:avLst/>
              </a:prstGeom>
              <a:blipFill>
                <a:blip r:embed="rId3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Magnetic Disk 5">
                <a:extLst>
                  <a:ext uri="{FF2B5EF4-FFF2-40B4-BE49-F238E27FC236}">
                    <a16:creationId xmlns:a16="http://schemas.microsoft.com/office/drawing/2014/main" id="{1EA52132-86D2-3186-08CE-0456A6C0D7E9}"/>
                  </a:ext>
                </a:extLst>
              </p:cNvPr>
              <p:cNvSpPr/>
              <p:nvPr/>
            </p:nvSpPr>
            <p:spPr>
              <a:xfrm>
                <a:off x="196912" y="2020889"/>
                <a:ext cx="2326933" cy="916461"/>
              </a:xfrm>
              <a:prstGeom prst="flowChartMagneticDisk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/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algn="ctr"/>
                <a:r>
                  <a:rPr lang="en-US" sz="1600" dirty="0">
                    <a:latin typeface="Corbel" panose="020B0503020204020204" pitchFamily="34" charset="0"/>
                  </a:rPr>
                  <a:t>Training data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600" b="0" i="0" smtClean="0">
                              <a:latin typeface="Cambria Math" panose="02040503050406030204" pitchFamily="18" charset="0"/>
                            </a:rPr>
                            <m:t>train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, …</m:t>
                          </m:r>
                        </m:e>
                      </m:d>
                    </m:oMath>
                  </m:oMathPara>
                </a14:m>
                <a:endParaRPr lang="en-US" sz="16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6" name="Magnetic Disk 5">
                <a:extLst>
                  <a:ext uri="{FF2B5EF4-FFF2-40B4-BE49-F238E27FC236}">
                    <a16:creationId xmlns:a16="http://schemas.microsoft.com/office/drawing/2014/main" id="{1EA52132-86D2-3186-08CE-0456A6C0D7E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912" y="2020889"/>
                <a:ext cx="2326933" cy="916461"/>
              </a:xfrm>
              <a:prstGeom prst="flowChartMagneticDisk">
                <a:avLst/>
              </a:prstGeom>
              <a:blipFill>
                <a:blip r:embed="rId4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Magnetic Disk 6">
                <a:extLst>
                  <a:ext uri="{FF2B5EF4-FFF2-40B4-BE49-F238E27FC236}">
                    <a16:creationId xmlns:a16="http://schemas.microsoft.com/office/drawing/2014/main" id="{F5408ED7-7A24-EFCB-B1B3-2722545D658E}"/>
                  </a:ext>
                </a:extLst>
              </p:cNvPr>
              <p:cNvSpPr/>
              <p:nvPr/>
            </p:nvSpPr>
            <p:spPr>
              <a:xfrm>
                <a:off x="196912" y="3055633"/>
                <a:ext cx="2326933" cy="916461"/>
              </a:xfrm>
              <a:prstGeom prst="flowChartMagneticDisk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/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algn="ctr"/>
                <a:r>
                  <a:rPr lang="en-US" sz="1600" dirty="0">
                    <a:latin typeface="Corbel" panose="020B0503020204020204" pitchFamily="34" charset="0"/>
                  </a:rPr>
                  <a:t>Held-out validation data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𝑣𝑎𝑙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dirty="0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, …</m:t>
                          </m:r>
                        </m:e>
                      </m:d>
                    </m:oMath>
                  </m:oMathPara>
                </a14:m>
                <a:endParaRPr lang="en-US" sz="16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7" name="Magnetic Disk 6">
                <a:extLst>
                  <a:ext uri="{FF2B5EF4-FFF2-40B4-BE49-F238E27FC236}">
                    <a16:creationId xmlns:a16="http://schemas.microsoft.com/office/drawing/2014/main" id="{F5408ED7-7A24-EFCB-B1B3-2722545D65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912" y="3055633"/>
                <a:ext cx="2326933" cy="916461"/>
              </a:xfrm>
              <a:prstGeom prst="flowChartMagneticDisk">
                <a:avLst/>
              </a:prstGeom>
              <a:blipFill>
                <a:blip r:embed="rId5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Magnetic Disk 7">
                <a:extLst>
                  <a:ext uri="{FF2B5EF4-FFF2-40B4-BE49-F238E27FC236}">
                    <a16:creationId xmlns:a16="http://schemas.microsoft.com/office/drawing/2014/main" id="{9D4EEA29-1D4F-44B5-3907-0C0368D5ABA8}"/>
                  </a:ext>
                </a:extLst>
              </p:cNvPr>
              <p:cNvSpPr/>
              <p:nvPr/>
            </p:nvSpPr>
            <p:spPr>
              <a:xfrm>
                <a:off x="3265711" y="1171404"/>
                <a:ext cx="3079633" cy="916461"/>
              </a:xfrm>
              <a:prstGeom prst="flowChartMagneticDisk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/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algn="ctr"/>
                <a:r>
                  <a:rPr lang="en-US" sz="1600" dirty="0">
                    <a:latin typeface="Corbel" panose="020B0503020204020204" pitchFamily="34" charset="0"/>
                  </a:rPr>
                  <a:t>Model Hypothesis Class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ℱ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,…</m:t>
                          </m:r>
                        </m:e>
                      </m:d>
                    </m:oMath>
                  </m:oMathPara>
                </a14:m>
                <a:endParaRPr lang="en-US" sz="16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8" name="Magnetic Disk 7">
                <a:extLst>
                  <a:ext uri="{FF2B5EF4-FFF2-40B4-BE49-F238E27FC236}">
                    <a16:creationId xmlns:a16="http://schemas.microsoft.com/office/drawing/2014/main" id="{9D4EEA29-1D4F-44B5-3907-0C0368D5AB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5711" y="1171404"/>
                <a:ext cx="3079633" cy="916461"/>
              </a:xfrm>
              <a:prstGeom prst="flowChartMagneticDisk">
                <a:avLst/>
              </a:prstGeom>
              <a:blipFill>
                <a:blip r:embed="rId6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D5B8BF24-0E39-4387-302B-40391DA838B6}"/>
                  </a:ext>
                </a:extLst>
              </p:cNvPr>
              <p:cNvSpPr/>
              <p:nvPr/>
            </p:nvSpPr>
            <p:spPr>
              <a:xfrm>
                <a:off x="3265712" y="2564349"/>
                <a:ext cx="3079633" cy="916461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  <a:alpha val="61176"/>
                </a:schemeClr>
              </a:solidFill>
              <a:ln>
                <a:solidFill>
                  <a:srgbClr val="0006C7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latin typeface="Corbel" panose="020B0503020204020204" pitchFamily="34" charset="0"/>
                  </a:rPr>
                  <a:t>Overall training: picking the best function: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endParaRPr lang="en-US" sz="20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D5B8BF24-0E39-4387-302B-40391DA838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5712" y="2564349"/>
                <a:ext cx="3079633" cy="916461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rgbClr val="0006C7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780CD69-C17E-2DCE-0E9C-133796F82AF9}"/>
              </a:ext>
            </a:extLst>
          </p:cNvPr>
          <p:cNvCxnSpPr>
            <a:cxnSpLocks/>
            <a:stCxn id="8" idx="3"/>
            <a:endCxn id="9" idx="0"/>
          </p:cNvCxnSpPr>
          <p:nvPr/>
        </p:nvCxnSpPr>
        <p:spPr>
          <a:xfrm>
            <a:off x="4805528" y="2087865"/>
            <a:ext cx="1" cy="47648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BFD3511-46A5-F05A-A773-0C0E0AA47521}"/>
              </a:ext>
            </a:extLst>
          </p:cNvPr>
          <p:cNvCxnSpPr>
            <a:cxnSpLocks/>
            <a:stCxn id="6" idx="4"/>
            <a:endCxn id="9" idx="1"/>
          </p:cNvCxnSpPr>
          <p:nvPr/>
        </p:nvCxnSpPr>
        <p:spPr>
          <a:xfrm>
            <a:off x="2523845" y="2479120"/>
            <a:ext cx="741867" cy="54346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3F4BE66-D80D-AA44-1CEF-2DF234B0532D}"/>
              </a:ext>
            </a:extLst>
          </p:cNvPr>
          <p:cNvCxnSpPr>
            <a:cxnSpLocks/>
            <a:stCxn id="7" idx="4"/>
            <a:endCxn id="9" idx="1"/>
          </p:cNvCxnSpPr>
          <p:nvPr/>
        </p:nvCxnSpPr>
        <p:spPr>
          <a:xfrm flipV="1">
            <a:off x="2523845" y="3022580"/>
            <a:ext cx="741867" cy="49128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ounded Rectangle 17">
                <a:extLst>
                  <a:ext uri="{FF2B5EF4-FFF2-40B4-BE49-F238E27FC236}">
                    <a16:creationId xmlns:a16="http://schemas.microsoft.com/office/drawing/2014/main" id="{108C15C6-F7E6-9FEF-15C7-1895F8B90435}"/>
                  </a:ext>
                </a:extLst>
              </p:cNvPr>
              <p:cNvSpPr/>
              <p:nvPr/>
            </p:nvSpPr>
            <p:spPr>
              <a:xfrm>
                <a:off x="3265712" y="4080529"/>
                <a:ext cx="3079633" cy="916461"/>
              </a:xfrm>
              <a:prstGeom prst="roundRect">
                <a:avLst/>
              </a:prstGeom>
              <a:solidFill>
                <a:srgbClr val="DCF9CD">
                  <a:alpha val="61176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latin typeface="Corbel" panose="020B0503020204020204" pitchFamily="34" charset="0"/>
                  </a:rPr>
                  <a:t>Evaluation on test set: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0" smtClean="0">
                                  <a:latin typeface="Cambria Math" panose="02040503050406030204" pitchFamily="18" charset="0"/>
                                </a:rPr>
                                <m:t>𝐄</m:t>
                              </m:r>
                            </m:e>
                            <m:sub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m:rPr>
                                  <m:lit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~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𝑡𝑒𝑠𝑡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ℓ(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</m:d>
                        </m:e>
                        <m:sup/>
                      </m:sSup>
                    </m:oMath>
                  </m:oMathPara>
                </a14:m>
                <a:endParaRPr lang="en-US" sz="20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18" name="Rounded Rectangle 17">
                <a:extLst>
                  <a:ext uri="{FF2B5EF4-FFF2-40B4-BE49-F238E27FC236}">
                    <a16:creationId xmlns:a16="http://schemas.microsoft.com/office/drawing/2014/main" id="{108C15C6-F7E6-9FEF-15C7-1895F8B904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5712" y="4080529"/>
                <a:ext cx="3079633" cy="916461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AD20A23-CA04-1BD7-B2F2-A92768BD3EBE}"/>
              </a:ext>
            </a:extLst>
          </p:cNvPr>
          <p:cNvCxnSpPr>
            <a:cxnSpLocks/>
            <a:stCxn id="5" idx="4"/>
            <a:endCxn id="18" idx="1"/>
          </p:cNvCxnSpPr>
          <p:nvPr/>
        </p:nvCxnSpPr>
        <p:spPr>
          <a:xfrm flipV="1">
            <a:off x="2531322" y="4538760"/>
            <a:ext cx="734390" cy="492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2B75198-8EBC-9A46-4D11-732BA2F85C9D}"/>
              </a:ext>
            </a:extLst>
          </p:cNvPr>
          <p:cNvCxnSpPr>
            <a:cxnSpLocks/>
            <a:stCxn id="9" idx="2"/>
            <a:endCxn id="18" idx="0"/>
          </p:cNvCxnSpPr>
          <p:nvPr/>
        </p:nvCxnSpPr>
        <p:spPr>
          <a:xfrm>
            <a:off x="4805529" y="3480810"/>
            <a:ext cx="0" cy="59971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038E19EE-B73A-7B84-A7BC-187E862051F4}"/>
              </a:ext>
            </a:extLst>
          </p:cNvPr>
          <p:cNvSpPr txBox="1"/>
          <p:nvPr/>
        </p:nvSpPr>
        <p:spPr>
          <a:xfrm>
            <a:off x="6584081" y="2600672"/>
            <a:ext cx="2360763" cy="1021556"/>
          </a:xfrm>
          <a:prstGeom prst="wedgeRoundRectCallout">
            <a:avLst>
              <a:gd name="adj1" fmla="val -56234"/>
              <a:gd name="adj2" fmla="val 19742"/>
              <a:gd name="adj3" fmla="val 16667"/>
            </a:avLst>
          </a:prstGeom>
          <a:solidFill>
            <a:srgbClr val="ECEEFD"/>
          </a:solidFill>
          <a:ln w="127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36576" rIns="36576">
            <a:spAutoFit/>
          </a:bodyPr>
          <a:lstStyle/>
          <a:p>
            <a:pPr algn="ctr"/>
            <a:r>
              <a:rPr lang="en-US" sz="1800" dirty="0">
                <a:latin typeface="Corbel" panose="020B0503020204020204" pitchFamily="34" charset="0"/>
              </a:rPr>
              <a:t>Training is to pick the function given the observed data. 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1A6E6EC-5634-2364-E673-F96D24E36365}"/>
              </a:ext>
            </a:extLst>
          </p:cNvPr>
          <p:cNvSpPr txBox="1"/>
          <p:nvPr/>
        </p:nvSpPr>
        <p:spPr>
          <a:xfrm>
            <a:off x="6584081" y="3841781"/>
            <a:ext cx="2360763" cy="1021556"/>
          </a:xfrm>
          <a:prstGeom prst="wedgeRoundRectCallout">
            <a:avLst>
              <a:gd name="adj1" fmla="val -56233"/>
              <a:gd name="adj2" fmla="val 22275"/>
              <a:gd name="adj3" fmla="val 16667"/>
            </a:avLst>
          </a:prstGeom>
          <a:solidFill>
            <a:srgbClr val="ECEEFD"/>
          </a:solidFill>
          <a:ln w="127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36576" rIns="36576">
            <a:spAutoFit/>
          </a:bodyPr>
          <a:lstStyle/>
          <a:p>
            <a:pPr algn="ctr"/>
            <a:r>
              <a:rPr lang="en-US" sz="1800" dirty="0">
                <a:latin typeface="Corbel" panose="020B0503020204020204" pitchFamily="34" charset="0"/>
              </a:rPr>
              <a:t>Testing is t predict the quality of the best selected function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FD1EE61-968E-DCC8-A12A-157F37F0E067}"/>
              </a:ext>
            </a:extLst>
          </p:cNvPr>
          <p:cNvSpPr txBox="1"/>
          <p:nvPr/>
        </p:nvSpPr>
        <p:spPr>
          <a:xfrm>
            <a:off x="6581208" y="1027798"/>
            <a:ext cx="2360763" cy="1328023"/>
          </a:xfrm>
          <a:prstGeom prst="wedgeRoundRectCallout">
            <a:avLst>
              <a:gd name="adj1" fmla="val -56234"/>
              <a:gd name="adj2" fmla="val 18453"/>
              <a:gd name="adj3" fmla="val 16667"/>
            </a:avLst>
          </a:prstGeom>
          <a:solidFill>
            <a:srgbClr val="ECEEFD"/>
          </a:solidFill>
          <a:ln w="127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36576" rIns="36576">
            <a:spAutoFit/>
          </a:bodyPr>
          <a:lstStyle/>
          <a:p>
            <a:pPr algn="ctr"/>
            <a:r>
              <a:rPr lang="en-US" sz="1800" dirty="0">
                <a:latin typeface="Corbel" panose="020B0503020204020204" pitchFamily="34" charset="0"/>
              </a:rPr>
              <a:t>Each choice of parameters  in neural networks correspond to another function. </a:t>
            </a:r>
          </a:p>
        </p:txBody>
      </p:sp>
    </p:spTree>
    <p:extLst>
      <p:ext uri="{BB962C8B-B14F-4D97-AF65-F5344CB8AC3E}">
        <p14:creationId xmlns:p14="http://schemas.microsoft.com/office/powerpoint/2010/main" val="33044639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67A520-CFB2-75E8-3EAD-FDDB99657B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Language Modeling: Chapter Plan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AE67F7-BFC3-5C68-93F5-C23BA66F363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3919" y="1390650"/>
            <a:ext cx="8416117" cy="3077573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en-US" sz="1800" dirty="0">
                <a:solidFill>
                  <a:schemeClr val="tx1"/>
                </a:solidFill>
              </a:rPr>
              <a:t>Language modeling: definitions and history </a:t>
            </a:r>
          </a:p>
          <a:p>
            <a:pPr>
              <a:buFont typeface="+mj-lt"/>
              <a:buAutoNum type="arabicPeriod"/>
            </a:pPr>
            <a:r>
              <a:rPr lang="en-US" sz="1800" dirty="0">
                <a:solidFill>
                  <a:schemeClr val="tx1"/>
                </a:solidFill>
              </a:rPr>
              <a:t>Language modeling with counting </a:t>
            </a:r>
          </a:p>
          <a:p>
            <a:pPr>
              <a:buFont typeface="+mj-lt"/>
              <a:buAutoNum type="arabicPeriod"/>
            </a:pPr>
            <a:r>
              <a:rPr lang="en-US" sz="1800" dirty="0"/>
              <a:t>Measuring language modeling quality </a:t>
            </a:r>
          </a:p>
          <a:p>
            <a:pPr>
              <a:buFont typeface="+mj-lt"/>
              <a:buAutoNum type="arabicPeriod"/>
            </a:pPr>
            <a:r>
              <a:rPr lang="en-US" sz="1800" dirty="0">
                <a:solidFill>
                  <a:schemeClr val="tx1"/>
                </a:solidFill>
              </a:rPr>
              <a:t>Language Modeling as a Machine Learning problem </a:t>
            </a:r>
          </a:p>
          <a:p>
            <a:pPr marL="114300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sz="1800" b="1" dirty="0">
                <a:solidFill>
                  <a:schemeClr val="tx1"/>
                </a:solidFill>
              </a:rPr>
              <a:t>Chapter goal </a:t>
            </a:r>
            <a:r>
              <a:rPr lang="en-US" sz="1800" dirty="0">
                <a:solidFill>
                  <a:schemeClr val="tx1"/>
                </a:solidFill>
              </a:rPr>
              <a:t>— getting comfortable with the concept of “language modeling.”  </a:t>
            </a:r>
          </a:p>
        </p:txBody>
      </p:sp>
    </p:spTree>
    <p:extLst>
      <p:ext uri="{BB962C8B-B14F-4D97-AF65-F5344CB8AC3E}">
        <p14:creationId xmlns:p14="http://schemas.microsoft.com/office/powerpoint/2010/main" val="388289980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06A026-54CF-66E6-1758-A65C03FB8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" y="107119"/>
            <a:ext cx="9433930" cy="857542"/>
          </a:xfrm>
        </p:spPr>
        <p:txBody>
          <a:bodyPr>
            <a:normAutofit fontScale="90000"/>
          </a:bodyPr>
          <a:lstStyle/>
          <a:p>
            <a:r>
              <a:rPr lang="en-US" dirty="0"/>
              <a:t>Evaluation Metric for Language Modeling: Perplexity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A79C9D-9ECD-E6CC-4AAF-9A86B65C6CD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Perplexity</a:t>
            </a:r>
            <a:r>
              <a:rPr lang="en-US" dirty="0"/>
              <a:t> is the inverse probability of the test set, normalized by the number of words: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1800" dirty="0">
                <a:solidFill>
                  <a:schemeClr val="tx1"/>
                </a:solidFill>
              </a:rPr>
              <a:t>A measure of </a:t>
            </a:r>
            <a:r>
              <a:rPr lang="en-US" sz="1800" dirty="0">
                <a:solidFill>
                  <a:srgbClr val="C00000"/>
                </a:solidFill>
              </a:rPr>
              <a:t>predictive quality</a:t>
            </a:r>
            <a:r>
              <a:rPr lang="en-US" sz="1800" dirty="0">
                <a:solidFill>
                  <a:schemeClr val="tx1"/>
                </a:solidFill>
              </a:rPr>
              <a:t> of a language model. </a:t>
            </a:r>
          </a:p>
          <a:p>
            <a:r>
              <a:rPr lang="en-US" dirty="0">
                <a:solidFill>
                  <a:srgbClr val="C00000"/>
                </a:solidFill>
              </a:rPr>
              <a:t>Minimizing </a:t>
            </a:r>
            <a:r>
              <a:rPr lang="en-US" dirty="0">
                <a:solidFill>
                  <a:schemeClr val="tx1"/>
                </a:solidFill>
              </a:rPr>
              <a:t>perplexity is the same as </a:t>
            </a:r>
            <a:r>
              <a:rPr lang="en-US" dirty="0">
                <a:solidFill>
                  <a:srgbClr val="C00000"/>
                </a:solidFill>
              </a:rPr>
              <a:t>maximizing </a:t>
            </a:r>
            <a:r>
              <a:rPr lang="en-US" dirty="0">
                <a:solidFill>
                  <a:schemeClr val="tx1"/>
                </a:solidFill>
              </a:rPr>
              <a:t>probability</a:t>
            </a: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774986E-09F5-C70D-1CE1-02748DA8DE0B}"/>
                  </a:ext>
                </a:extLst>
              </p:cNvPr>
              <p:cNvSpPr txBox="1"/>
              <p:nvPr/>
            </p:nvSpPr>
            <p:spPr>
              <a:xfrm>
                <a:off x="1823324" y="2000702"/>
                <a:ext cx="5330350" cy="9966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smtClean="0">
                          <a:latin typeface="Cambria Math" panose="02040503050406030204" pitchFamily="18" charset="0"/>
                        </a:rPr>
                        <m:t>ppl</m:t>
                      </m:r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,…, 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sz="240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smtClean="0">
                          <a:latin typeface="Cambria Math" panose="02040503050406030204" pitchFamily="18" charset="0"/>
                        </a:rPr>
                        <m:t>𝐏</m:t>
                      </m:r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40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40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400" smtClean="0">
                                  <a:latin typeface="Cambria Math" panose="02040503050406030204" pitchFamily="18" charset="0"/>
                                </a:rPr>
                                <m:t>, …, </m:t>
                              </m:r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400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240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sz="2400" dirty="0">
                  <a:latin typeface="Corbel" panose="020B0503020204020204" pitchFamily="34" charset="0"/>
                </a:endParaRPr>
              </a:p>
              <a:p>
                <a:pPr algn="r"/>
                <a:endParaRPr lang="en-US" sz="24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774986E-09F5-C70D-1CE1-02748DA8DE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3324" y="2000702"/>
                <a:ext cx="5330350" cy="99668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0212480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A79C9D-9ECD-E6CC-4AAF-9A86B65C6CD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Perplexity</a:t>
            </a:r>
            <a:r>
              <a:rPr lang="en-US" dirty="0"/>
              <a:t> is the inverse probability of the test set, normalized by the number of words: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7C3D3BE-1496-B273-6F15-A100ECA50CD8}"/>
                  </a:ext>
                </a:extLst>
              </p:cNvPr>
              <p:cNvSpPr txBox="1"/>
              <p:nvPr/>
            </p:nvSpPr>
            <p:spPr>
              <a:xfrm>
                <a:off x="1664300" y="1729036"/>
                <a:ext cx="5330350" cy="9966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smtClean="0">
                          <a:latin typeface="Cambria Math" panose="02040503050406030204" pitchFamily="18" charset="0"/>
                        </a:rPr>
                        <m:t>ppl</m:t>
                      </m:r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,…, 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sz="240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smtClean="0">
                          <a:latin typeface="Cambria Math" panose="02040503050406030204" pitchFamily="18" charset="0"/>
                        </a:rPr>
                        <m:t>𝐏</m:t>
                      </m:r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40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40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400" smtClean="0">
                                  <a:latin typeface="Cambria Math" panose="02040503050406030204" pitchFamily="18" charset="0"/>
                                </a:rPr>
                                <m:t>, …, </m:t>
                              </m:r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400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240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sz="2400" dirty="0">
                  <a:latin typeface="Corbel" panose="020B0503020204020204" pitchFamily="34" charset="0"/>
                </a:endParaRPr>
              </a:p>
              <a:p>
                <a:pPr algn="r"/>
                <a:endParaRPr lang="en-US" sz="24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7C3D3BE-1496-B273-6F15-A100ECA50C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4300" y="1729036"/>
                <a:ext cx="5330350" cy="99668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itle 1">
            <a:extLst>
              <a:ext uri="{FF2B5EF4-FFF2-40B4-BE49-F238E27FC236}">
                <a16:creationId xmlns:a16="http://schemas.microsoft.com/office/drawing/2014/main" id="{E9B322E0-0232-25EC-3811-BDD28FB054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" y="107119"/>
            <a:ext cx="9433930" cy="857542"/>
          </a:xfrm>
        </p:spPr>
        <p:txBody>
          <a:bodyPr>
            <a:normAutofit fontScale="90000"/>
          </a:bodyPr>
          <a:lstStyle/>
          <a:p>
            <a:r>
              <a:rPr lang="en-US" dirty="0"/>
              <a:t>Evaluation Metric for Language Modeling: Perplexity</a:t>
            </a:r>
          </a:p>
        </p:txBody>
      </p:sp>
    </p:spTree>
    <p:extLst>
      <p:ext uri="{BB962C8B-B14F-4D97-AF65-F5344CB8AC3E}">
        <p14:creationId xmlns:p14="http://schemas.microsoft.com/office/powerpoint/2010/main" val="312334821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A79C9D-9ECD-E6CC-4AAF-9A86B65C6CD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Perplexity</a:t>
            </a:r>
            <a:r>
              <a:rPr lang="en-US" dirty="0"/>
              <a:t> is the inverse probability of the test set, normalized by the number of words: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774986E-09F5-C70D-1CE1-02748DA8DE0B}"/>
                  </a:ext>
                </a:extLst>
              </p:cNvPr>
              <p:cNvSpPr txBox="1"/>
              <p:nvPr/>
            </p:nvSpPr>
            <p:spPr>
              <a:xfrm>
                <a:off x="781878" y="1732685"/>
                <a:ext cx="7076663" cy="24355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smtClean="0">
                          <a:latin typeface="Cambria Math" panose="02040503050406030204" pitchFamily="18" charset="0"/>
                        </a:rPr>
                        <m:t>ppl</m:t>
                      </m:r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,…, 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sz="240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smtClean="0">
                          <a:latin typeface="Cambria Math" panose="02040503050406030204" pitchFamily="18" charset="0"/>
                        </a:rPr>
                        <m:t>𝐏</m:t>
                      </m:r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40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40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400" smtClean="0">
                                  <a:latin typeface="Cambria Math" panose="02040503050406030204" pitchFamily="18" charset="0"/>
                                </a:rPr>
                                <m:t>, …, </m:t>
                              </m:r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400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240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sz="2400" dirty="0">
                  <a:latin typeface="Corbel" panose="020B0503020204020204" pitchFamily="34" charset="0"/>
                </a:endParaRPr>
              </a:p>
              <a:p>
                <a:pPr algn="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sz="2400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>
                          <m:r>
                            <m:rPr>
                              <m:brk m:alnAt="7"/>
                            </m:rPr>
                            <a:rPr lang="en-US" sz="240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g>
                        <m:e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𝐏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240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240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, …, 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240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</m:den>
                          </m:f>
                        </m:e>
                      </m:rad>
                      <m:r>
                        <a:rPr lang="en-US" sz="2400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>
                          <m:r>
                            <m:rPr>
                              <m:brk m:alnAt="7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𝑛</m:t>
                          </m:r>
                        </m:deg>
                        <m:e>
                          <m:nary>
                            <m:naryPr>
                              <m:chr m:val="∏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40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𝐏</m:t>
                                  </m:r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sz="2400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400" smtClean="0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0" smtClean="0">
                                              <a:latin typeface="Cambria Math" panose="02040503050406030204" pitchFamily="18" charset="0"/>
                                            </a:rPr>
                                            <m:t>&lt;</m:t>
                                          </m:r>
                                          <m:r>
                                            <a:rPr lang="en-US" sz="2400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den>
                              </m:f>
                            </m:e>
                          </m:nary>
                        </m:e>
                      </m:rad>
                    </m:oMath>
                  </m:oMathPara>
                </a14:m>
                <a:endParaRPr lang="en-US" sz="2400" dirty="0">
                  <a:latin typeface="Corbel" panose="020B050302020402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                         </m:t>
                      </m:r>
                      <m:r>
                        <a:rPr lang="en-US" sz="240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240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sup>
                      </m:sSup>
                      <m:r>
                        <a:rPr lang="en-US" sz="2400"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en-US" sz="2400" dirty="0">
                          <a:latin typeface="Corbel" panose="020B0503020204020204" pitchFamily="34" charset="0"/>
                        </a:rPr>
                        <m:t>where</m:t>
                      </m:r>
                    </m:oMath>
                  </m:oMathPara>
                </a14:m>
                <a:endParaRPr lang="en-US" sz="24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774986E-09F5-C70D-1CE1-02748DA8DE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878" y="1732685"/>
                <a:ext cx="7076663" cy="2435539"/>
              </a:xfrm>
              <a:prstGeom prst="rect">
                <a:avLst/>
              </a:prstGeom>
              <a:blipFill>
                <a:blip r:embed="rId2"/>
                <a:stretch>
                  <a:fillRect l="-896" t="-17098" b="-507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86F0BDF5-8A81-F389-CA31-22B55D4A152C}"/>
              </a:ext>
            </a:extLst>
          </p:cNvPr>
          <p:cNvSpPr txBox="1"/>
          <p:nvPr/>
        </p:nvSpPr>
        <p:spPr>
          <a:xfrm>
            <a:off x="7845369" y="3073721"/>
            <a:ext cx="139897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Corbel" panose="020B0503020204020204" pitchFamily="34" charset="0"/>
              </a:rPr>
              <a:t>chain rule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235ED47-13D9-42E6-4E11-05EE7BD261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" y="107119"/>
            <a:ext cx="9433930" cy="857542"/>
          </a:xfrm>
        </p:spPr>
        <p:txBody>
          <a:bodyPr>
            <a:normAutofit fontScale="90000"/>
          </a:bodyPr>
          <a:lstStyle/>
          <a:p>
            <a:r>
              <a:rPr lang="en-US" dirty="0"/>
              <a:t>Evaluation Metric for Language Modeling: Perplexity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289BB3B-770A-A714-CB62-883FBBEED50C}"/>
                  </a:ext>
                </a:extLst>
              </p:cNvPr>
              <p:cNvSpPr txBox="1"/>
              <p:nvPr/>
            </p:nvSpPr>
            <p:spPr>
              <a:xfrm>
                <a:off x="2799397" y="4011308"/>
                <a:ext cx="6132443" cy="110055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240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fName>
                            <m:e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𝐏</m:t>
                              </m:r>
                              <m:d>
                                <m:dPr>
                                  <m:endChr m:val="|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240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, …, 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en-US" sz="24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289BB3B-770A-A714-CB62-883FBBEED5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9397" y="4011308"/>
                <a:ext cx="6132443" cy="1100558"/>
              </a:xfrm>
              <a:prstGeom prst="rect">
                <a:avLst/>
              </a:prstGeom>
              <a:blipFill>
                <a:blip r:embed="rId3"/>
                <a:stretch>
                  <a:fillRect t="-105682" b="-161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4609428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A79C9D-9ECD-E6CC-4AAF-9A86B65C6CD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In practice, we prefer to use </a:t>
            </a:r>
            <a:r>
              <a:rPr lang="en-US" dirty="0">
                <a:solidFill>
                  <a:srgbClr val="C00000"/>
                </a:solidFill>
              </a:rPr>
              <a:t>log</a:t>
            </a:r>
            <a:r>
              <a:rPr lang="en-US" dirty="0"/>
              <a:t>-probabilities (also known as “logits”) </a:t>
            </a:r>
          </a:p>
          <a:p>
            <a:r>
              <a:rPr lang="en-US" dirty="0"/>
              <a:t>We can rewrite perplexity formula in terms of log-probs: </a:t>
            </a:r>
          </a:p>
          <a:p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AB23C2-8D0C-6E37-8FEF-60AA1A20FC52}"/>
              </a:ext>
            </a:extLst>
          </p:cNvPr>
          <p:cNvSpPr txBox="1"/>
          <p:nvPr/>
        </p:nvSpPr>
        <p:spPr>
          <a:xfrm>
            <a:off x="5239439" y="3022662"/>
            <a:ext cx="3437202" cy="926992"/>
          </a:xfrm>
          <a:prstGeom prst="wedgeRoundRectCallout">
            <a:avLst>
              <a:gd name="adj1" fmla="val -33145"/>
              <a:gd name="adj2" fmla="val -65872"/>
              <a:gd name="adj3" fmla="val 16667"/>
            </a:avLst>
          </a:prstGeom>
          <a:solidFill>
            <a:srgbClr val="ECEEFD"/>
          </a:solidFill>
          <a:ln w="127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0" tIns="0" rIns="0" bIns="0">
            <a:spAutoFit/>
          </a:bodyPr>
          <a:lstStyle/>
          <a:p>
            <a:pPr marL="165100" marR="157480" algn="ctr">
              <a:lnSpc>
                <a:spcPct val="101899"/>
              </a:lnSpc>
              <a:spcBef>
                <a:spcPts val="245"/>
              </a:spcBef>
            </a:pPr>
            <a:r>
              <a:rPr lang="en-US" sz="1800" dirty="0">
                <a:latin typeface="Corbel" panose="020B0503020204020204" pitchFamily="34" charset="0"/>
                <a:cs typeface="Arial"/>
              </a:rPr>
              <a:t>Can be interpreted as </a:t>
            </a:r>
            <a:br>
              <a:rPr lang="en-US" sz="1800" dirty="0">
                <a:latin typeface="Corbel" panose="020B0503020204020204" pitchFamily="34" charset="0"/>
                <a:cs typeface="Arial"/>
              </a:rPr>
            </a:br>
            <a:r>
              <a:rPr lang="en-US" sz="1800" dirty="0">
                <a:latin typeface="Corbel" panose="020B0503020204020204" pitchFamily="34" charset="0"/>
                <a:cs typeface="Arial"/>
              </a:rPr>
              <a:t>cross-entropy between LM prob and language prob. </a:t>
            </a:r>
            <a:r>
              <a:rPr lang="en-US" sz="1800" b="1" dirty="0">
                <a:latin typeface="Corbel" panose="020B0503020204020204" pitchFamily="34" charset="0"/>
                <a:cs typeface="Arial"/>
              </a:rPr>
              <a:t>Why?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9D0A39F-3037-3541-AB7E-1DABE5B62082}"/>
                  </a:ext>
                </a:extLst>
              </p:cNvPr>
              <p:cNvSpPr txBox="1"/>
              <p:nvPr/>
            </p:nvSpPr>
            <p:spPr>
              <a:xfrm>
                <a:off x="468966" y="2110147"/>
                <a:ext cx="8539456" cy="6158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smtClean="0">
                        <a:latin typeface="Cambria Math" panose="02040503050406030204" pitchFamily="18" charset="0"/>
                      </a:rPr>
                      <m:t>ppl</m:t>
                    </m:r>
                    <m:d>
                      <m:d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>
                            <a:latin typeface="Cambria Math" panose="02040503050406030204" pitchFamily="18" charset="0"/>
                          </a:rPr>
                          <m:t>,…, 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sz="240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sz="2400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sz="2400" dirty="0">
                    <a:latin typeface="Corbel" panose="020B0503020204020204" pitchFamily="34" charset="0"/>
                  </a:rPr>
                  <a:t> where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2400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func>
                          <m:func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fName>
                          <m:e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𝐏</m:t>
                            </m:r>
                            <m:d>
                              <m:dPr>
                                <m:endChr m:val="|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, …, 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e>
                    </m:nary>
                  </m:oMath>
                </a14:m>
                <a:endParaRPr lang="en-US" sz="24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9D0A39F-3037-3541-AB7E-1DABE5B620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966" y="2110147"/>
                <a:ext cx="8539456" cy="615874"/>
              </a:xfrm>
              <a:prstGeom prst="rect">
                <a:avLst/>
              </a:prstGeom>
              <a:blipFill>
                <a:blip r:embed="rId2"/>
                <a:stretch>
                  <a:fillRect l="-445" t="-83673" r="-445" b="-1326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3BD452C3-4AC9-FA34-E1F1-AA95CABA27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" y="107119"/>
            <a:ext cx="9433930" cy="857542"/>
          </a:xfrm>
        </p:spPr>
        <p:txBody>
          <a:bodyPr>
            <a:normAutofit fontScale="90000"/>
          </a:bodyPr>
          <a:lstStyle/>
          <a:p>
            <a:r>
              <a:rPr lang="en-US" dirty="0"/>
              <a:t>Evaluation Metric for Language Modeling: Perplexity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6489E6-4C38-43F1-9DAC-C4A9AC9C8EE2}"/>
              </a:ext>
            </a:extLst>
          </p:cNvPr>
          <p:cNvSpPr txBox="1"/>
          <p:nvPr/>
        </p:nvSpPr>
        <p:spPr>
          <a:xfrm>
            <a:off x="538332" y="3090389"/>
            <a:ext cx="4033668" cy="1296313"/>
          </a:xfrm>
          <a:prstGeom prst="wedgeRoundRectCallout">
            <a:avLst>
              <a:gd name="adj1" fmla="val -32592"/>
              <a:gd name="adj2" fmla="val -47723"/>
              <a:gd name="adj3" fmla="val 16667"/>
            </a:avLst>
          </a:prstGeom>
          <a:solidFill>
            <a:schemeClr val="bg1"/>
          </a:solidFill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0" tIns="0" rIns="0" bIns="0">
            <a:spAutoFit/>
          </a:bodyPr>
          <a:lstStyle/>
          <a:p>
            <a:pPr marL="165100" marR="157480" algn="ctr">
              <a:lnSpc>
                <a:spcPct val="101899"/>
              </a:lnSpc>
              <a:spcBef>
                <a:spcPts val="245"/>
              </a:spcBef>
            </a:pPr>
            <a:r>
              <a:rPr lang="en-US" sz="1800" b="1" dirty="0">
                <a:latin typeface="Corbel" panose="020B0503020204020204" pitchFamily="34" charset="0"/>
                <a:cs typeface="Arial"/>
              </a:rPr>
              <a:t>Recap:</a:t>
            </a:r>
            <a:r>
              <a:rPr lang="en-US" sz="1800" dirty="0">
                <a:latin typeface="Corbel" panose="020B0503020204020204" pitchFamily="34" charset="0"/>
                <a:cs typeface="Arial"/>
              </a:rPr>
              <a:t> Definition of cross-entropy between two distributions:</a:t>
            </a:r>
          </a:p>
          <a:p>
            <a:pPr marL="165100" marR="157480" algn="ctr">
              <a:lnSpc>
                <a:spcPct val="101899"/>
              </a:lnSpc>
              <a:spcBef>
                <a:spcPts val="245"/>
              </a:spcBef>
            </a:pPr>
            <a:endParaRPr lang="en-US" sz="1800" dirty="0">
              <a:latin typeface="Corbel" panose="020B0503020204020204" pitchFamily="34" charset="0"/>
              <a:cs typeface="Arial"/>
            </a:endParaRPr>
          </a:p>
          <a:p>
            <a:pPr marL="165100" marR="157480" algn="ctr">
              <a:lnSpc>
                <a:spcPct val="101899"/>
              </a:lnSpc>
              <a:spcBef>
                <a:spcPts val="245"/>
              </a:spcBef>
            </a:pPr>
            <a:endParaRPr lang="en-US" sz="1800" dirty="0">
              <a:latin typeface="Corbel" panose="020B0503020204020204" pitchFamily="34" charset="0"/>
              <a:cs typeface="Arial"/>
            </a:endParaRPr>
          </a:p>
        </p:txBody>
      </p:sp>
      <p:pic>
        <p:nvPicPr>
          <p:cNvPr id="12" name="Picture 11" descr="A black and white symbol&#10;&#10;Description automatically generated">
            <a:extLst>
              <a:ext uri="{FF2B5EF4-FFF2-40B4-BE49-F238E27FC236}">
                <a16:creationId xmlns:a16="http://schemas.microsoft.com/office/drawing/2014/main" id="{90A7CBD9-3943-A36C-AF0A-8EAF2984FC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458"/>
          <a:stretch/>
        </p:blipFill>
        <p:spPr>
          <a:xfrm>
            <a:off x="869473" y="3714534"/>
            <a:ext cx="3371385" cy="614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470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9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C2F134-C81E-6AA8-12A9-2286CB924D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D2CFBFF-D4FF-EE3E-74D1-E5CFA4A46C0F}"/>
                  </a:ext>
                </a:extLst>
              </p:cNvPr>
              <p:cNvSpPr>
                <a:spLocks noGrp="1"/>
              </p:cNvSpPr>
              <p:nvPr>
                <p:ph type="body" sz="quarter" idx="16"/>
              </p:nvPr>
            </p:nvSpPr>
            <p:spPr/>
            <p:txBody>
              <a:bodyPr/>
              <a:lstStyle/>
              <a:p>
                <a:r>
                  <a:rPr lang="en-US" dirty="0"/>
                  <a:t>In practice, we prefer to use </a:t>
                </a:r>
                <a:r>
                  <a:rPr lang="en-US" dirty="0">
                    <a:solidFill>
                      <a:srgbClr val="C00000"/>
                    </a:solidFill>
                  </a:rPr>
                  <a:t>log</a:t>
                </a:r>
                <a:r>
                  <a:rPr lang="en-US" dirty="0"/>
                  <a:t>-probabilities (also known as “logits”) </a:t>
                </a:r>
              </a:p>
              <a:p>
                <a:r>
                  <a:rPr lang="en-US" dirty="0"/>
                  <a:t>We can rewrite perplexity formula in terms of log-probs: 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b="1" dirty="0">
                    <a:solidFill>
                      <a:srgbClr val="C00000"/>
                    </a:solidFill>
                  </a:rPr>
                  <a:t>Perplexity</a:t>
                </a:r>
                <a:r>
                  <a:rPr lang="en-US" dirty="0"/>
                  <a:t> for n-grams:</a:t>
                </a:r>
              </a:p>
              <a:p>
                <a:pPr lvl="1"/>
                <a:r>
                  <a:rPr lang="en-US" dirty="0"/>
                  <a:t>Unigrams: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1600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600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func>
                          <m:func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160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sz="160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fName>
                          <m:e>
                            <m:r>
                              <a:rPr lang="en-US" sz="1600">
                                <a:latin typeface="Cambria Math" panose="02040503050406030204" pitchFamily="18" charset="0"/>
                              </a:rPr>
                              <m:t>𝐏</m:t>
                            </m:r>
                            <m:r>
                              <a:rPr lang="en-US" sz="1600" b="0" i="0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160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e>
                    </m:nary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Bigrams:  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1600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600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func>
                          <m:func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160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sz="160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fName>
                          <m:e>
                            <m:r>
                              <a:rPr lang="en-US" sz="1600">
                                <a:latin typeface="Cambria Math" panose="02040503050406030204" pitchFamily="18" charset="0"/>
                              </a:rPr>
                              <m:t>𝐏</m:t>
                            </m:r>
                            <m:d>
                              <m:dPr>
                                <m:endChr m:val="|"/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160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  <m:sSub>
                              <m:sSub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160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60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  <m:r>
                              <a:rPr lang="en-US" sz="160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e>
                    </m:nary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Trigrams: 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1600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600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func>
                          <m:func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160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sz="160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fName>
                          <m:e>
                            <m:r>
                              <a:rPr lang="en-US" sz="1600">
                                <a:latin typeface="Cambria Math" panose="02040503050406030204" pitchFamily="18" charset="0"/>
                              </a:rPr>
                              <m:t>𝐏</m:t>
                            </m:r>
                            <m:d>
                              <m:dPr>
                                <m:endChr m:val="|"/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160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160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60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  <m:r>
                              <a:rPr lang="en-US" sz="160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e>
                    </m:nary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…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114300" indent="0">
                  <a:buNone/>
                </a:pPr>
                <a:endParaRPr lang="en-US" dirty="0"/>
              </a:p>
              <a:p>
                <a:pPr marL="114300" indent="0">
                  <a:buNone/>
                </a:pPr>
                <a:endParaRPr lang="en-US" dirty="0"/>
              </a:p>
              <a:p>
                <a:pPr marL="11430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D2CFBFF-D4FF-EE3E-74D1-E5CFA4A46C0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6"/>
              </p:nvPr>
            </p:nvSpPr>
            <p:spPr>
              <a:blipFill>
                <a:blip r:embed="rId2"/>
                <a:stretch>
                  <a:fillRect l="-471" t="-1235" b="-164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1176D0D-1E60-F9D4-D6A8-31291DA01BFE}"/>
                  </a:ext>
                </a:extLst>
              </p:cNvPr>
              <p:cNvSpPr txBox="1"/>
              <p:nvPr/>
            </p:nvSpPr>
            <p:spPr>
              <a:xfrm>
                <a:off x="468966" y="2110147"/>
                <a:ext cx="8539456" cy="6158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smtClean="0">
                        <a:latin typeface="Cambria Math" panose="02040503050406030204" pitchFamily="18" charset="0"/>
                      </a:rPr>
                      <m:t>ppl</m:t>
                    </m:r>
                    <m:d>
                      <m:d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>
                            <a:latin typeface="Cambria Math" panose="02040503050406030204" pitchFamily="18" charset="0"/>
                          </a:rPr>
                          <m:t>,…, 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sz="240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sz="2400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sz="2400" dirty="0">
                    <a:latin typeface="Corbel" panose="020B0503020204020204" pitchFamily="34" charset="0"/>
                  </a:rPr>
                  <a:t> where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2400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func>
                          <m:func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fName>
                          <m:e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𝐏</m:t>
                            </m:r>
                            <m:d>
                              <m:dPr>
                                <m:endChr m:val="|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, …, 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e>
                    </m:nary>
                  </m:oMath>
                </a14:m>
                <a:endParaRPr lang="en-US" sz="24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9D0A39F-3037-3541-AB7E-1DABE5B620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966" y="2110147"/>
                <a:ext cx="8539456" cy="615874"/>
              </a:xfrm>
              <a:prstGeom prst="rect">
                <a:avLst/>
              </a:prstGeom>
              <a:blipFill>
                <a:blip r:embed="rId3"/>
                <a:stretch>
                  <a:fillRect l="-445" t="-83673" r="-445" b="-1326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13F5E5AF-873F-1B4E-8741-5C0ACE8D8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" y="107119"/>
            <a:ext cx="9433930" cy="857542"/>
          </a:xfrm>
        </p:spPr>
        <p:txBody>
          <a:bodyPr>
            <a:normAutofit fontScale="90000"/>
          </a:bodyPr>
          <a:lstStyle/>
          <a:p>
            <a:r>
              <a:rPr lang="en-US" dirty="0"/>
              <a:t>Evaluation Metric for Language Modeling: Perplexity</a:t>
            </a:r>
          </a:p>
        </p:txBody>
      </p:sp>
    </p:spTree>
    <p:extLst>
      <p:ext uri="{BB962C8B-B14F-4D97-AF65-F5344CB8AC3E}">
        <p14:creationId xmlns:p14="http://schemas.microsoft.com/office/powerpoint/2010/main" val="876301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A79C9D-9ECD-E6CC-4AAF-9A86B65C6CD1}"/>
                  </a:ext>
                </a:extLst>
              </p:cNvPr>
              <p:cNvSpPr>
                <a:spLocks noGrp="1"/>
              </p:cNvSpPr>
              <p:nvPr>
                <p:ph type="body" sz="quarter" idx="16"/>
              </p:nvPr>
            </p:nvSpPr>
            <p:spPr/>
            <p:txBody>
              <a:bodyPr/>
              <a:lstStyle/>
              <a:p>
                <a:r>
                  <a:rPr lang="en-US" dirty="0"/>
                  <a:t>In practice, we prefer to use </a:t>
                </a:r>
                <a:r>
                  <a:rPr lang="en-US" dirty="0">
                    <a:solidFill>
                      <a:srgbClr val="C00000"/>
                    </a:solidFill>
                  </a:rPr>
                  <a:t>log</a:t>
                </a:r>
                <a:r>
                  <a:rPr lang="en-US" dirty="0"/>
                  <a:t>-probabilities (also known as “logits”) </a:t>
                </a:r>
              </a:p>
              <a:p>
                <a:r>
                  <a:rPr lang="en-US" dirty="0"/>
                  <a:t>We can rewrite perplexity formula in terms of log-probs: 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sz="1800" b="1" dirty="0">
                    <a:solidFill>
                      <a:schemeClr val="tx1"/>
                    </a:solidFill>
                  </a:rPr>
                  <a:t>Quiz:</a:t>
                </a:r>
                <a:r>
                  <a:rPr lang="en-US" sz="1800" dirty="0">
                    <a:solidFill>
                      <a:schemeClr val="tx1"/>
                    </a:solidFill>
                  </a:rPr>
                  <a:t> let’s suppose we have a sentence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chemeClr val="tx1"/>
                    </a:solidFill>
                  </a:rPr>
                  <a:t> and it’s fixed. Our model will correctly guess each word with probability 1/5. What is perplexity of our model? 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pPr marL="114300" indent="0">
                  <a:buNone/>
                </a:pPr>
                <a:endParaRPr lang="en-US" dirty="0"/>
              </a:p>
              <a:p>
                <a:pPr marL="114300" indent="0">
                  <a:buNone/>
                </a:pPr>
                <a:endParaRPr lang="en-US" dirty="0"/>
              </a:p>
              <a:p>
                <a:pPr marL="11430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A79C9D-9ECD-E6CC-4AAF-9A86B65C6C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6"/>
              </p:nvPr>
            </p:nvSpPr>
            <p:spPr>
              <a:blipFill>
                <a:blip r:embed="rId2"/>
                <a:stretch>
                  <a:fillRect l="-628" t="-1235" r="-1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FEF05D3-6670-2EBA-176D-2715BF8A4ABF}"/>
                  </a:ext>
                </a:extLst>
              </p:cNvPr>
              <p:cNvSpPr txBox="1"/>
              <p:nvPr/>
            </p:nvSpPr>
            <p:spPr>
              <a:xfrm>
                <a:off x="468966" y="2110147"/>
                <a:ext cx="8539456" cy="6158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smtClean="0">
                        <a:latin typeface="Cambria Math" panose="02040503050406030204" pitchFamily="18" charset="0"/>
                      </a:rPr>
                      <m:t>ppl</m:t>
                    </m:r>
                    <m:d>
                      <m:d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>
                            <a:latin typeface="Cambria Math" panose="02040503050406030204" pitchFamily="18" charset="0"/>
                          </a:rPr>
                          <m:t>,…, 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sz="240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sz="2400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sz="2400" dirty="0">
                    <a:latin typeface="Corbel" panose="020B0503020204020204" pitchFamily="34" charset="0"/>
                  </a:rPr>
                  <a:t> where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2400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func>
                          <m:func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fName>
                          <m:e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𝐏</m:t>
                            </m:r>
                            <m:d>
                              <m:dPr>
                                <m:endChr m:val="|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, …, 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e>
                    </m:nary>
                  </m:oMath>
                </a14:m>
                <a:endParaRPr lang="en-US" sz="24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FEF05D3-6670-2EBA-176D-2715BF8A4A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966" y="2110147"/>
                <a:ext cx="8539456" cy="615874"/>
              </a:xfrm>
              <a:prstGeom prst="rect">
                <a:avLst/>
              </a:prstGeom>
              <a:blipFill>
                <a:blip r:embed="rId3"/>
                <a:stretch>
                  <a:fillRect l="-445" t="-83673" r="-445" b="-1326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6412CF7-D0F1-A13B-53BF-7872F2F58B86}"/>
                  </a:ext>
                </a:extLst>
              </p:cNvPr>
              <p:cNvSpPr txBox="1"/>
              <p:nvPr/>
            </p:nvSpPr>
            <p:spPr>
              <a:xfrm>
                <a:off x="468966" y="3931626"/>
                <a:ext cx="8206068" cy="62023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1800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800" i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US" sz="1800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fName>
                            <m:e>
                              <m:d>
                                <m:d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800" i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sz="1800" i="0">
                                          <a:latin typeface="Cambria Math" panose="02040503050406030204" pitchFamily="18" charset="0"/>
                                        </a:rPr>
                                        <m:t>5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  <m:r>
                            <a:rPr lang="en-US" sz="1800" i="0">
                              <a:latin typeface="Cambria Math" panose="02040503050406030204" pitchFamily="18" charset="0"/>
                            </a:rPr>
                            <m:t>+…</m:t>
                          </m:r>
                          <m:r>
                            <a:rPr lang="en-US" sz="1800" b="0" i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800" i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US" sz="1800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fName>
                            <m:e>
                              <m:d>
                                <m:d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800" i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sz="1800" i="0">
                                          <a:latin typeface="Cambria Math" panose="02040503050406030204" pitchFamily="18" charset="0"/>
                                        </a:rPr>
                                        <m:t>5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</m:e>
                      </m:d>
                      <m:r>
                        <a:rPr lang="en-US" sz="1800" b="0" i="0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m:rPr>
                          <m:sty m:val="p"/>
                        </m:rPr>
                        <a:rPr lang="en-US" sz="1800" b="0" i="0" smtClean="0">
                          <a:latin typeface="Cambria Math" panose="02040503050406030204" pitchFamily="18" charset="0"/>
                        </a:rPr>
                        <m:t>log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800" b="0" i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800" b="0" i="0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den>
                          </m:f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⇒</m:t>
                      </m:r>
                      <m:r>
                        <m:rPr>
                          <m:sty m:val="p"/>
                        </m:rPr>
                        <a:rPr lang="en-US" sz="1800" b="0" i="0" smtClean="0">
                          <a:latin typeface="Cambria Math" panose="02040503050406030204" pitchFamily="18" charset="0"/>
                        </a:rPr>
                        <m:t>ppl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1800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</m:e>
                      </m:d>
                      <m:r>
                        <a:rPr lang="en-US" sz="1800" b="0" i="0" smtClean="0">
                          <a:latin typeface="Cambria Math" panose="02040503050406030204" pitchFamily="18" charset="0"/>
                        </a:rPr>
                        <m:t>=5 </m:t>
                      </m:r>
                    </m:oMath>
                  </m:oMathPara>
                </a14:m>
                <a:endParaRPr lang="en-US" sz="18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6412CF7-D0F1-A13B-53BF-7872F2F58B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966" y="3931626"/>
                <a:ext cx="8206068" cy="620234"/>
              </a:xfrm>
              <a:prstGeom prst="rect">
                <a:avLst/>
              </a:prstGeom>
              <a:blipFill>
                <a:blip r:embed="rId4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itle 1">
            <a:extLst>
              <a:ext uri="{FF2B5EF4-FFF2-40B4-BE49-F238E27FC236}">
                <a16:creationId xmlns:a16="http://schemas.microsoft.com/office/drawing/2014/main" id="{C19EFCA0-8907-B2AB-8B9C-B942E8B9F7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639" y="107119"/>
            <a:ext cx="9139293" cy="857542"/>
          </a:xfrm>
        </p:spPr>
        <p:txBody>
          <a:bodyPr>
            <a:normAutofit/>
          </a:bodyPr>
          <a:lstStyle/>
          <a:p>
            <a:r>
              <a:rPr lang="en-US" dirty="0"/>
              <a:t>Intuition-building Quizzes (1)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F0A5918-3775-3176-DEA3-ADE597036D2F}"/>
              </a:ext>
            </a:extLst>
          </p:cNvPr>
          <p:cNvSpPr txBox="1"/>
          <p:nvPr/>
        </p:nvSpPr>
        <p:spPr>
          <a:xfrm>
            <a:off x="2270172" y="4658139"/>
            <a:ext cx="5188225" cy="378242"/>
          </a:xfrm>
          <a:prstGeom prst="wedgeRoundRectCallout">
            <a:avLst>
              <a:gd name="adj1" fmla="val 33691"/>
              <a:gd name="adj2" fmla="val -85018"/>
              <a:gd name="adj3" fmla="val 16667"/>
            </a:avLst>
          </a:prstGeom>
          <a:solidFill>
            <a:srgbClr val="ECEEFD"/>
          </a:solidFill>
          <a:ln w="127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0" tIns="0" rIns="0" bIns="0" anchor="ctr">
            <a:noAutofit/>
          </a:bodyPr>
          <a:lstStyle/>
          <a:p>
            <a:pPr marL="165100" marR="157480" algn="ctr">
              <a:lnSpc>
                <a:spcPct val="101899"/>
              </a:lnSpc>
              <a:spcBef>
                <a:spcPts val="245"/>
              </a:spcBef>
            </a:pPr>
            <a:r>
              <a:rPr lang="en-US" sz="1800" b="1" dirty="0">
                <a:latin typeface="Corbel" panose="020B0503020204020204" pitchFamily="34" charset="0"/>
                <a:cs typeface="Arial"/>
              </a:rPr>
              <a:t>Intuition:</a:t>
            </a:r>
            <a:r>
              <a:rPr lang="en-US" sz="1800" dirty="0">
                <a:latin typeface="Corbel" panose="020B0503020204020204" pitchFamily="34" charset="0"/>
                <a:cs typeface="Arial"/>
              </a:rPr>
              <a:t> the model is indecisive among 5 choices. </a:t>
            </a:r>
          </a:p>
        </p:txBody>
      </p:sp>
    </p:spTree>
    <p:extLst>
      <p:ext uri="{BB962C8B-B14F-4D97-AF65-F5344CB8AC3E}">
        <p14:creationId xmlns:p14="http://schemas.microsoft.com/office/powerpoint/2010/main" val="1661896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D4FE5C-3E85-3074-6403-FAD0B3BA2E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A2B915-AD3C-FBE9-707D-955915C99BD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In practice, we prefer to use </a:t>
            </a:r>
            <a:r>
              <a:rPr lang="en-US" dirty="0">
                <a:solidFill>
                  <a:srgbClr val="C00000"/>
                </a:solidFill>
              </a:rPr>
              <a:t>log</a:t>
            </a:r>
            <a:r>
              <a:rPr lang="en-US" dirty="0"/>
              <a:t>-probabilities (also known as “logits”) </a:t>
            </a:r>
          </a:p>
          <a:p>
            <a:r>
              <a:rPr lang="en-US" dirty="0"/>
              <a:t>We can rewrite perplexity formula in terms of log-probs: 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sz="1800" b="1" dirty="0">
                <a:solidFill>
                  <a:schemeClr val="tx1"/>
                </a:solidFill>
              </a:rPr>
              <a:t>Quiz:</a:t>
            </a:r>
            <a:r>
              <a:rPr lang="en-US" sz="1800" dirty="0">
                <a:solidFill>
                  <a:schemeClr val="tx1"/>
                </a:solidFill>
              </a:rPr>
              <a:t> let’s </a:t>
            </a:r>
            <a:r>
              <a:rPr lang="en-US" sz="1800" dirty="0"/>
              <a:t>we evaluate an </a:t>
            </a:r>
            <a:r>
              <a:rPr lang="en-US" sz="1800" dirty="0">
                <a:solidFill>
                  <a:srgbClr val="289A00"/>
                </a:solidFill>
              </a:rPr>
              <a:t>exact</a:t>
            </a:r>
            <a:r>
              <a:rPr lang="en-US" sz="1800" dirty="0"/>
              <a:t> (!!) model of language, i.e., our model always knows what exact word should follow a given context. What is the perplexity of this model? </a:t>
            </a:r>
            <a:endParaRPr lang="en-US" sz="1800" dirty="0">
              <a:solidFill>
                <a:schemeClr val="tx1"/>
              </a:solidFill>
            </a:endParaRPr>
          </a:p>
          <a:p>
            <a:endParaRPr lang="en-US" dirty="0"/>
          </a:p>
          <a:p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E9000ED-BC14-A1AC-6EB1-64AD83BEEBE0}"/>
                  </a:ext>
                </a:extLst>
              </p:cNvPr>
              <p:cNvSpPr txBox="1"/>
              <p:nvPr/>
            </p:nvSpPr>
            <p:spPr>
              <a:xfrm>
                <a:off x="468966" y="2110147"/>
                <a:ext cx="8539456" cy="6158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smtClean="0">
                        <a:latin typeface="Cambria Math" panose="02040503050406030204" pitchFamily="18" charset="0"/>
                      </a:rPr>
                      <m:t>ppl</m:t>
                    </m:r>
                    <m:d>
                      <m:d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>
                            <a:latin typeface="Cambria Math" panose="02040503050406030204" pitchFamily="18" charset="0"/>
                          </a:rPr>
                          <m:t>,…, 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sz="240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sz="2400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sz="2400" dirty="0">
                    <a:latin typeface="Corbel" panose="020B0503020204020204" pitchFamily="34" charset="0"/>
                  </a:rPr>
                  <a:t> where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2400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func>
                          <m:func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fName>
                          <m:e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𝐏</m:t>
                            </m:r>
                            <m:d>
                              <m:dPr>
                                <m:endChr m:val="|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, …, 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e>
                    </m:nary>
                  </m:oMath>
                </a14:m>
                <a:endParaRPr lang="en-US" sz="24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FEF05D3-6670-2EBA-176D-2715BF8A4A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966" y="2110147"/>
                <a:ext cx="8539456" cy="615874"/>
              </a:xfrm>
              <a:prstGeom prst="rect">
                <a:avLst/>
              </a:prstGeom>
              <a:blipFill>
                <a:blip r:embed="rId3"/>
                <a:stretch>
                  <a:fillRect l="-445" t="-83673" r="-445" b="-1326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itle 1">
            <a:extLst>
              <a:ext uri="{FF2B5EF4-FFF2-40B4-BE49-F238E27FC236}">
                <a16:creationId xmlns:a16="http://schemas.microsoft.com/office/drawing/2014/main" id="{584EC6B3-0DDB-760F-2E06-1EA639B94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639" y="107119"/>
            <a:ext cx="9139293" cy="857542"/>
          </a:xfrm>
        </p:spPr>
        <p:txBody>
          <a:bodyPr>
            <a:normAutofit/>
          </a:bodyPr>
          <a:lstStyle/>
          <a:p>
            <a:r>
              <a:rPr lang="en-US" dirty="0"/>
              <a:t>Intuition-building Quizzes (2)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6FA53A4-7900-9778-D0CF-AFDA97649856}"/>
                  </a:ext>
                </a:extLst>
              </p:cNvPr>
              <p:cNvSpPr txBox="1"/>
              <p:nvPr/>
            </p:nvSpPr>
            <p:spPr>
              <a:xfrm>
                <a:off x="904240" y="3927506"/>
                <a:ext cx="7665201" cy="5968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sz="240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240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40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40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2400" smtClean="0">
                        <a:latin typeface="Cambria Math" panose="02040503050406030204" pitchFamily="18" charset="0"/>
                      </a:rPr>
                      <m:t>𝐏</m:t>
                    </m:r>
                    <m:d>
                      <m:dPr>
                        <m:endChr m:val="|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400">
                            <a:latin typeface="Cambria Math" panose="02040503050406030204" pitchFamily="18" charset="0"/>
                          </a:rPr>
                          <m:t>1:</m:t>
                        </m:r>
                        <m:r>
                          <a:rPr lang="en-US" sz="240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240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2400" smtClean="0">
                        <a:latin typeface="Cambria Math" panose="02040503050406030204" pitchFamily="18" charset="0"/>
                      </a:rPr>
                      <m:t>=1  ⇒ </m:t>
                    </m:r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</a:rPr>
                      <m:t>ppl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  <m:r>
                      <a:rPr lang="en-US" sz="240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400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40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40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smtClean="0">
                            <a:latin typeface="Cambria Math" panose="02040503050406030204" pitchFamily="18" charset="0"/>
                          </a:rPr>
                          <m:t>𝑛</m:t>
                        </m:r>
                        <m:func>
                          <m:func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fName>
                          <m:e>
                            <m:r>
                              <a:rPr lang="en-US" sz="240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func>
                        <m:r>
                          <a:rPr lang="en-US" sz="2400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p>
                    <m:r>
                      <a:rPr lang="en-US" sz="2400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400" dirty="0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6FA53A4-7900-9778-D0CF-AFDA976498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240" y="3927506"/>
                <a:ext cx="7665201" cy="596830"/>
              </a:xfrm>
              <a:prstGeom prst="rect">
                <a:avLst/>
              </a:prstGeom>
              <a:blipFill>
                <a:blip r:embed="rId4"/>
                <a:stretch>
                  <a:fillRect l="-166" b="-145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9D657C53-7528-A28C-BA03-E7C6914C3598}"/>
              </a:ext>
            </a:extLst>
          </p:cNvPr>
          <p:cNvSpPr txBox="1"/>
          <p:nvPr/>
        </p:nvSpPr>
        <p:spPr>
          <a:xfrm>
            <a:off x="1660311" y="4638261"/>
            <a:ext cx="6153058" cy="406879"/>
          </a:xfrm>
          <a:prstGeom prst="wedgeRoundRectCallout">
            <a:avLst>
              <a:gd name="adj1" fmla="val 35511"/>
              <a:gd name="adj2" fmla="val -82870"/>
              <a:gd name="adj3" fmla="val 16667"/>
            </a:avLst>
          </a:prstGeom>
          <a:solidFill>
            <a:srgbClr val="ECEEFD"/>
          </a:solidFill>
          <a:ln w="127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0" tIns="0" rIns="0" bIns="0" anchor="ctr">
            <a:noAutofit/>
          </a:bodyPr>
          <a:lstStyle/>
          <a:p>
            <a:pPr marL="165100" marR="157480" algn="ctr">
              <a:lnSpc>
                <a:spcPct val="101899"/>
              </a:lnSpc>
              <a:spcBef>
                <a:spcPts val="245"/>
              </a:spcBef>
            </a:pPr>
            <a:r>
              <a:rPr lang="en-US" sz="1800" b="1" dirty="0">
                <a:latin typeface="Corbel" panose="020B0503020204020204" pitchFamily="34" charset="0"/>
                <a:cs typeface="Arial"/>
              </a:rPr>
              <a:t>Intuition:</a:t>
            </a:r>
            <a:r>
              <a:rPr lang="en-US" sz="1800" dirty="0">
                <a:latin typeface="Corbel" panose="020B0503020204020204" pitchFamily="34" charset="0"/>
                <a:cs typeface="Arial"/>
              </a:rPr>
              <a:t> the model is indecisive among 1 (the right!) choice! </a:t>
            </a:r>
          </a:p>
        </p:txBody>
      </p:sp>
    </p:spTree>
    <p:extLst>
      <p:ext uri="{BB962C8B-B14F-4D97-AF65-F5344CB8AC3E}">
        <p14:creationId xmlns:p14="http://schemas.microsoft.com/office/powerpoint/2010/main" val="3865469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ED9026-A7DA-FCA0-A5E3-FA5913FAF9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635C9D-96A1-670A-CD1B-968F79E23F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In practice, we prefer to use </a:t>
            </a:r>
            <a:r>
              <a:rPr lang="en-US" dirty="0">
                <a:solidFill>
                  <a:srgbClr val="C00000"/>
                </a:solidFill>
              </a:rPr>
              <a:t>log</a:t>
            </a:r>
            <a:r>
              <a:rPr lang="en-US" dirty="0"/>
              <a:t>-probabilities (also known as “logits”) </a:t>
            </a:r>
          </a:p>
          <a:p>
            <a:r>
              <a:rPr lang="en-US" dirty="0"/>
              <a:t>We can rewrite perplexity formula in terms of log-probs: 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sz="1800" b="1" dirty="0">
                <a:solidFill>
                  <a:schemeClr val="tx1"/>
                </a:solidFill>
              </a:rPr>
              <a:t>Quiz:</a:t>
            </a:r>
            <a:r>
              <a:rPr lang="en-US" sz="1800" dirty="0">
                <a:solidFill>
                  <a:schemeClr val="tx1"/>
                </a:solidFill>
              </a:rPr>
              <a:t> let’s </a:t>
            </a:r>
            <a:r>
              <a:rPr lang="en-US" sz="1800" dirty="0"/>
              <a:t>we evaluate a </a:t>
            </a:r>
            <a:r>
              <a:rPr lang="en-US" sz="1800" dirty="0">
                <a:solidFill>
                  <a:srgbClr val="C00000"/>
                </a:solidFill>
              </a:rPr>
              <a:t>confused</a:t>
            </a:r>
            <a:r>
              <a:rPr lang="en-US" sz="1800" dirty="0"/>
              <a:t> (!!) model of language, i.e., our model has no idea what word should follow each context—it always chooses a uniformly random word. What is the perplexity of this model? </a:t>
            </a:r>
            <a:endParaRPr lang="en-US" sz="1800" dirty="0">
              <a:solidFill>
                <a:schemeClr val="tx1"/>
              </a:solidFill>
            </a:endParaRPr>
          </a:p>
          <a:p>
            <a:endParaRPr lang="en-US" dirty="0"/>
          </a:p>
          <a:p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18136CB-921C-0B6D-49CA-EA17DDC6F5C5}"/>
                  </a:ext>
                </a:extLst>
              </p:cNvPr>
              <p:cNvSpPr txBox="1"/>
              <p:nvPr/>
            </p:nvSpPr>
            <p:spPr>
              <a:xfrm>
                <a:off x="468966" y="2110147"/>
                <a:ext cx="8539456" cy="6158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smtClean="0">
                        <a:latin typeface="Cambria Math" panose="02040503050406030204" pitchFamily="18" charset="0"/>
                      </a:rPr>
                      <m:t>ppl</m:t>
                    </m:r>
                    <m:d>
                      <m:d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>
                            <a:latin typeface="Cambria Math" panose="02040503050406030204" pitchFamily="18" charset="0"/>
                          </a:rPr>
                          <m:t>,…, 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sz="240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sz="2400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sz="2400" dirty="0">
                    <a:latin typeface="Corbel" panose="020B0503020204020204" pitchFamily="34" charset="0"/>
                  </a:rPr>
                  <a:t> where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2400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func>
                          <m:func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fName>
                          <m:e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𝐏</m:t>
                            </m:r>
                            <m:d>
                              <m:dPr>
                                <m:endChr m:val="|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, …, 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e>
                    </m:nary>
                  </m:oMath>
                </a14:m>
                <a:endParaRPr lang="en-US" sz="24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FEF05D3-6670-2EBA-176D-2715BF8A4A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966" y="2110147"/>
                <a:ext cx="8539456" cy="615874"/>
              </a:xfrm>
              <a:prstGeom prst="rect">
                <a:avLst/>
              </a:prstGeom>
              <a:blipFill>
                <a:blip r:embed="rId3"/>
                <a:stretch>
                  <a:fillRect l="-445" t="-83673" r="-445" b="-1326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itle 1">
            <a:extLst>
              <a:ext uri="{FF2B5EF4-FFF2-40B4-BE49-F238E27FC236}">
                <a16:creationId xmlns:a16="http://schemas.microsoft.com/office/drawing/2014/main" id="{6F65FF04-6FC9-A4E4-94F9-0CDC6E286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639" y="107119"/>
            <a:ext cx="9139293" cy="857542"/>
          </a:xfrm>
        </p:spPr>
        <p:txBody>
          <a:bodyPr>
            <a:normAutofit/>
          </a:bodyPr>
          <a:lstStyle/>
          <a:p>
            <a:r>
              <a:rPr lang="en-US" dirty="0"/>
              <a:t>Intuition-building Quizzes (3)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5D6ABBE-444C-FC59-123B-8C78221B52B9}"/>
                  </a:ext>
                </a:extLst>
              </p:cNvPr>
              <p:cNvSpPr txBox="1"/>
              <p:nvPr/>
            </p:nvSpPr>
            <p:spPr>
              <a:xfrm>
                <a:off x="555146" y="3871507"/>
                <a:ext cx="8192614" cy="7616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400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sz="2400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2400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40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400" smtClean="0">
                        <a:latin typeface="Cambria Math" panose="02040503050406030204" pitchFamily="18" charset="0"/>
                      </a:rPr>
                      <m:t>: </m:t>
                    </m:r>
                    <m:r>
                      <a:rPr lang="en-US" sz="2400" smtClean="0">
                        <a:latin typeface="Cambria Math" panose="02040503050406030204" pitchFamily="18" charset="0"/>
                      </a:rPr>
                      <m:t>𝐏</m:t>
                    </m:r>
                    <m:d>
                      <m:dPr>
                        <m:endChr m:val="|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40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400" smtClean="0"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en-US" sz="240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240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240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sz="2400" smtClean="0">
                            <a:latin typeface="Cambria Math" panose="02040503050406030204" pitchFamily="18" charset="0"/>
                          </a:rPr>
                          <m:t>|</m:t>
                        </m:r>
                      </m:den>
                    </m:f>
                    <m:r>
                      <a:rPr lang="en-US" sz="2400" smtClean="0">
                        <a:latin typeface="Cambria Math" panose="02040503050406030204" pitchFamily="18" charset="0"/>
                      </a:rPr>
                      <m:t>  ⇒ </m:t>
                    </m:r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</a:rPr>
                      <m:t>ppl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  <m:r>
                      <a:rPr lang="en-US" sz="240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400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  <m:r>
                          <a:rPr lang="en-US" sz="240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smtClean="0">
                            <a:latin typeface="Cambria Math" panose="02040503050406030204" pitchFamily="18" charset="0"/>
                          </a:rPr>
                          <m:t>𝑛</m:t>
                        </m:r>
                        <m:func>
                          <m:func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fName>
                          <m:e>
                            <m:f>
                              <m:fPr>
                                <m:ctrlPr>
                                  <a:rPr lang="en-US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</m:d>
                              </m:den>
                            </m:f>
                          </m:e>
                        </m:func>
                        <m:r>
                          <a:rPr lang="en-US" sz="2400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p>
                    <m:r>
                      <a:rPr lang="en-US" sz="2400" smtClean="0">
                        <a:latin typeface="Cambria Math" panose="02040503050406030204" pitchFamily="18" charset="0"/>
                      </a:rPr>
                      <m:t>=|</m:t>
                    </m:r>
                    <m:r>
                      <a:rPr lang="en-US" sz="240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400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sz="2400" dirty="0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5D6ABBE-444C-FC59-123B-8C78221B52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146" y="3871507"/>
                <a:ext cx="8192614" cy="761619"/>
              </a:xfrm>
              <a:prstGeom prst="rect">
                <a:avLst/>
              </a:prstGeom>
              <a:blipFill>
                <a:blip r:embed="rId4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75EB47A3-BF0C-70AD-829E-B7E6414324EB}"/>
              </a:ext>
            </a:extLst>
          </p:cNvPr>
          <p:cNvSpPr txBox="1"/>
          <p:nvPr/>
        </p:nvSpPr>
        <p:spPr>
          <a:xfrm>
            <a:off x="1338473" y="4633126"/>
            <a:ext cx="6858000" cy="396629"/>
          </a:xfrm>
          <a:prstGeom prst="wedgeRoundRectCallout">
            <a:avLst>
              <a:gd name="adj1" fmla="val 33668"/>
              <a:gd name="adj2" fmla="val -90760"/>
              <a:gd name="adj3" fmla="val 16667"/>
            </a:avLst>
          </a:prstGeom>
          <a:solidFill>
            <a:srgbClr val="ECEEFD"/>
          </a:solidFill>
          <a:ln w="127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0" tIns="0" rIns="0" bIns="0" anchor="ctr">
            <a:noAutofit/>
          </a:bodyPr>
          <a:lstStyle/>
          <a:p>
            <a:pPr marL="165100" marR="157480" algn="ctr">
              <a:lnSpc>
                <a:spcPct val="101899"/>
              </a:lnSpc>
              <a:spcBef>
                <a:spcPts val="245"/>
              </a:spcBef>
            </a:pPr>
            <a:r>
              <a:rPr lang="en-US" sz="1800" b="1" dirty="0">
                <a:latin typeface="Corbel" panose="020B0503020204020204" pitchFamily="34" charset="0"/>
                <a:cs typeface="Arial"/>
              </a:rPr>
              <a:t>Intuition:</a:t>
            </a:r>
            <a:r>
              <a:rPr lang="en-US" sz="1800" dirty="0">
                <a:latin typeface="Corbel" panose="020B0503020204020204" pitchFamily="34" charset="0"/>
                <a:cs typeface="Arial"/>
              </a:rPr>
              <a:t> the model is indecisive among all the vocabulary terms. </a:t>
            </a:r>
          </a:p>
        </p:txBody>
      </p:sp>
    </p:spTree>
    <p:extLst>
      <p:ext uri="{BB962C8B-B14F-4D97-AF65-F5344CB8AC3E}">
        <p14:creationId xmlns:p14="http://schemas.microsoft.com/office/powerpoint/2010/main" val="4186409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3C8F81-CFE1-A3B6-3A65-CD3A8D22E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500" dirty="0">
                <a:solidFill>
                  <a:srgbClr val="002060"/>
                </a:solidFill>
              </a:rPr>
              <a:t>Perplexity: Summary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989E92-631A-4344-F740-79586FA95BB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sz="1600" dirty="0"/>
              <a:t>Perplexity is a measure of model’s </a:t>
            </a:r>
            <a:r>
              <a:rPr lang="en-US" sz="1600" dirty="0">
                <a:solidFill>
                  <a:srgbClr val="C00000"/>
                </a:solidFill>
              </a:rPr>
              <a:t>uncertainty about next word </a:t>
            </a:r>
            <a:r>
              <a:rPr lang="en-US" sz="1600" dirty="0"/>
              <a:t>(aka </a:t>
            </a:r>
            <a:r>
              <a:rPr lang="en-US" sz="1600" dirty="0">
                <a:solidFill>
                  <a:srgbClr val="C00000"/>
                </a:solidFill>
              </a:rPr>
              <a:t>”average branching factor”</a:t>
            </a:r>
            <a:r>
              <a:rPr lang="en-US" sz="1600" dirty="0"/>
              <a:t>). </a:t>
            </a:r>
          </a:p>
          <a:p>
            <a:pPr lvl="1"/>
            <a:r>
              <a:rPr lang="en-US" dirty="0"/>
              <a:t>The larger the number of vocabulary, the more options there to choose from. </a:t>
            </a:r>
          </a:p>
          <a:p>
            <a:pPr lvl="1"/>
            <a:r>
              <a:rPr lang="en-US" dirty="0"/>
              <a:t>(the choice of atomic units of language impacts PPL — more on this later)</a:t>
            </a:r>
          </a:p>
          <a:p>
            <a:endParaRPr lang="en-US" dirty="0"/>
          </a:p>
          <a:p>
            <a:r>
              <a:rPr lang="en-US" sz="1600" dirty="0"/>
              <a:t>Perplexity ranges between </a:t>
            </a:r>
            <a:r>
              <a:rPr lang="en-US" sz="1600" dirty="0">
                <a:solidFill>
                  <a:srgbClr val="C00000"/>
                </a:solidFill>
              </a:rPr>
              <a:t>1 </a:t>
            </a:r>
            <a:r>
              <a:rPr lang="en-US" sz="1600" dirty="0"/>
              <a:t>and</a:t>
            </a:r>
            <a:r>
              <a:rPr lang="en-US" sz="1600" dirty="0">
                <a:solidFill>
                  <a:srgbClr val="C00000"/>
                </a:solidFill>
              </a:rPr>
              <a:t> |V|</a:t>
            </a:r>
            <a:r>
              <a:rPr lang="en-US" sz="1600" dirty="0"/>
              <a:t>. </a:t>
            </a:r>
          </a:p>
          <a:p>
            <a:endParaRPr lang="en-US" dirty="0"/>
          </a:p>
          <a:p>
            <a:r>
              <a:rPr lang="en-US" dirty="0"/>
              <a:t>We prefer LMs with </a:t>
            </a:r>
            <a:r>
              <a:rPr lang="en-US" dirty="0">
                <a:solidFill>
                  <a:srgbClr val="C00000"/>
                </a:solidFill>
              </a:rPr>
              <a:t>lower </a:t>
            </a:r>
            <a:r>
              <a:rPr lang="en-US" dirty="0"/>
              <a:t>perplexity. </a:t>
            </a: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06CC0FF-843E-B111-49F7-1CEA481C40CC}"/>
                  </a:ext>
                </a:extLst>
              </p:cNvPr>
              <p:cNvSpPr txBox="1"/>
              <p:nvPr/>
            </p:nvSpPr>
            <p:spPr>
              <a:xfrm>
                <a:off x="339017" y="1176777"/>
                <a:ext cx="8539456" cy="6158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smtClean="0">
                        <a:latin typeface="Cambria Math" panose="02040503050406030204" pitchFamily="18" charset="0"/>
                      </a:rPr>
                      <m:t>ppl</m:t>
                    </m:r>
                    <m:d>
                      <m:d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>
                            <a:latin typeface="Cambria Math" panose="02040503050406030204" pitchFamily="18" charset="0"/>
                          </a:rPr>
                          <m:t>,…, 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sz="240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sz="2400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sz="2400" dirty="0">
                    <a:latin typeface="Corbel" panose="020B0503020204020204" pitchFamily="34" charset="0"/>
                  </a:rPr>
                  <a:t> where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2400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func>
                          <m:func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fName>
                          <m:e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𝐏</m:t>
                            </m:r>
                            <m:d>
                              <m:dPr>
                                <m:endChr m:val="|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, …, 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e>
                    </m:nary>
                  </m:oMath>
                </a14:m>
                <a:endParaRPr lang="en-US" sz="24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06CC0FF-843E-B111-49F7-1CEA481C40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017" y="1176777"/>
                <a:ext cx="8539456" cy="615874"/>
              </a:xfrm>
              <a:prstGeom prst="rect">
                <a:avLst/>
              </a:prstGeom>
              <a:blipFill>
                <a:blip r:embed="rId3"/>
                <a:stretch>
                  <a:fillRect l="-594" t="-82000" r="-446" b="-13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6401825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5B1446-A242-68A2-2963-4A7B8031F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Lower perplexity == Better Model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2AD2CD-D516-6106-59AB-C46FF63A173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Training on 38 million words, test 1.5 million words, Wall Street Journal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361074F7-FE36-980A-3911-CAE1DF7EEA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4135984"/>
              </p:ext>
            </p:extLst>
          </p:nvPr>
        </p:nvGraphicFramePr>
        <p:xfrm>
          <a:off x="524666" y="2136956"/>
          <a:ext cx="8037960" cy="7924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009490">
                  <a:extLst>
                    <a:ext uri="{9D8B030D-6E8A-4147-A177-3AD203B41FA5}">
                      <a16:colId xmlns:a16="http://schemas.microsoft.com/office/drawing/2014/main" val="2350627623"/>
                    </a:ext>
                  </a:extLst>
                </a:gridCol>
                <a:gridCol w="2009490">
                  <a:extLst>
                    <a:ext uri="{9D8B030D-6E8A-4147-A177-3AD203B41FA5}">
                      <a16:colId xmlns:a16="http://schemas.microsoft.com/office/drawing/2014/main" val="2067441801"/>
                    </a:ext>
                  </a:extLst>
                </a:gridCol>
                <a:gridCol w="2009490">
                  <a:extLst>
                    <a:ext uri="{9D8B030D-6E8A-4147-A177-3AD203B41FA5}">
                      <a16:colId xmlns:a16="http://schemas.microsoft.com/office/drawing/2014/main" val="3076776766"/>
                    </a:ext>
                  </a:extLst>
                </a:gridCol>
                <a:gridCol w="2009490">
                  <a:extLst>
                    <a:ext uri="{9D8B030D-6E8A-4147-A177-3AD203B41FA5}">
                      <a16:colId xmlns:a16="http://schemas.microsoft.com/office/drawing/2014/main" val="9809061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000" b="1" dirty="0">
                          <a:solidFill>
                            <a:srgbClr val="FFFFFF"/>
                          </a:solidFill>
                        </a:rPr>
                        <a:t>N-</a:t>
                      </a:r>
                      <a:r>
                        <a:rPr lang="en-US" sz="2000" b="1" spc="-50" dirty="0">
                          <a:solidFill>
                            <a:srgbClr val="FFFFFF"/>
                          </a:solidFill>
                        </a:rPr>
                        <a:t>gram </a:t>
                      </a:r>
                      <a:r>
                        <a:rPr lang="en-US" sz="2000" b="1" spc="-10" dirty="0">
                          <a:solidFill>
                            <a:srgbClr val="FFFFFF"/>
                          </a:solidFill>
                        </a:rPr>
                        <a:t>Order</a:t>
                      </a:r>
                      <a:endParaRPr lang="en-US" sz="2000" dirty="0">
                        <a:latin typeface="Trebuchet MS"/>
                        <a:cs typeface="Trebuchet M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spc="-1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Unigram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spc="-1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Bigram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spc="-1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Trigram</a:t>
                      </a:r>
                      <a:endParaRPr 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55085961"/>
                  </a:ext>
                </a:extLst>
              </a:tr>
              <a:tr h="348786">
                <a:tc>
                  <a:txBody>
                    <a:bodyPr/>
                    <a:lstStyle/>
                    <a:p>
                      <a:pPr algn="ctr"/>
                      <a:r>
                        <a:rPr lang="en-US" sz="2000" spc="-10" dirty="0">
                          <a:latin typeface="Trebuchet MS"/>
                          <a:cs typeface="Trebuchet MS"/>
                        </a:rPr>
                        <a:t>Perplexity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pc="-25" dirty="0">
                          <a:latin typeface="Trebuchet MS"/>
                          <a:cs typeface="Trebuchet MS"/>
                        </a:rPr>
                        <a:t>962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pc="-25" dirty="0">
                          <a:latin typeface="Trebuchet MS"/>
                          <a:cs typeface="Trebuchet MS"/>
                        </a:rPr>
                        <a:t>170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pc="-25" dirty="0">
                          <a:latin typeface="Trebuchet MS"/>
                          <a:cs typeface="Trebuchet MS"/>
                        </a:rPr>
                        <a:t>109</a:t>
                      </a:r>
                      <a:endParaRPr 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82090332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B20ED4D3-C8D6-D6AD-A12B-C382A0898F16}"/>
              </a:ext>
            </a:extLst>
          </p:cNvPr>
          <p:cNvSpPr txBox="1"/>
          <p:nvPr/>
        </p:nvSpPr>
        <p:spPr>
          <a:xfrm>
            <a:off x="1906825" y="4860017"/>
            <a:ext cx="533035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latin typeface="Corbel" panose="020B0503020204020204" pitchFamily="34" charset="0"/>
              </a:rPr>
              <a:t>[Mohit </a:t>
            </a:r>
            <a:r>
              <a:rPr lang="en-US" sz="1000" dirty="0" err="1">
                <a:latin typeface="Corbel" panose="020B0503020204020204" pitchFamily="34" charset="0"/>
              </a:rPr>
              <a:t>Iyyer</a:t>
            </a:r>
            <a:r>
              <a:rPr lang="en-US" sz="1000" dirty="0">
                <a:latin typeface="Corbel" panose="020B0503020204020204" pitchFamily="34" charset="0"/>
              </a:rPr>
              <a:t>]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B2ADD6-A7E9-E6B6-9546-0D3A9B897A60}"/>
              </a:ext>
            </a:extLst>
          </p:cNvPr>
          <p:cNvSpPr txBox="1"/>
          <p:nvPr/>
        </p:nvSpPr>
        <p:spPr>
          <a:xfrm>
            <a:off x="4164675" y="3397887"/>
            <a:ext cx="4497536" cy="715089"/>
          </a:xfrm>
          <a:prstGeom prst="wedgeRoundRectCallout">
            <a:avLst>
              <a:gd name="adj1" fmla="val -29192"/>
              <a:gd name="adj2" fmla="val -82377"/>
              <a:gd name="adj3" fmla="val 16667"/>
            </a:avLst>
          </a:prstGeom>
          <a:solidFill>
            <a:srgbClr val="ECEEFD"/>
          </a:solidFill>
          <a:ln w="127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36576" rIns="36576">
            <a:spAutoFit/>
          </a:bodyPr>
          <a:lstStyle/>
          <a:p>
            <a:pPr algn="ctr"/>
            <a:r>
              <a:rPr lang="en-US" sz="1800" dirty="0">
                <a:latin typeface="Corbel" panose="020B0503020204020204" pitchFamily="34" charset="0"/>
              </a:rPr>
              <a:t>Note these evaluations are done on data that was not used for “counting.” (no cheating!!)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E01FD7-3931-DBC8-72EB-07584FE1B696}"/>
              </a:ext>
            </a:extLst>
          </p:cNvPr>
          <p:cNvSpPr txBox="1"/>
          <p:nvPr/>
        </p:nvSpPr>
        <p:spPr>
          <a:xfrm>
            <a:off x="712562" y="3397887"/>
            <a:ext cx="1194263" cy="715089"/>
          </a:xfrm>
          <a:prstGeom prst="wedgeRoundRectCallout">
            <a:avLst>
              <a:gd name="adj1" fmla="val 33453"/>
              <a:gd name="adj2" fmla="val -81214"/>
              <a:gd name="adj3" fmla="val 16667"/>
            </a:avLst>
          </a:prstGeom>
          <a:solidFill>
            <a:srgbClr val="ECEEFD"/>
          </a:solidFill>
          <a:ln w="127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36576" rIns="36576">
            <a:spAutoFit/>
          </a:bodyPr>
          <a:lstStyle/>
          <a:p>
            <a:pPr algn="ctr"/>
            <a:r>
              <a:rPr lang="en-US" sz="1800" dirty="0">
                <a:latin typeface="Corbel" panose="020B0503020204020204" pitchFamily="34" charset="0"/>
              </a:rPr>
              <a:t>Lower is better</a:t>
            </a:r>
          </a:p>
        </p:txBody>
      </p:sp>
    </p:spTree>
    <p:extLst>
      <p:ext uri="{BB962C8B-B14F-4D97-AF65-F5344CB8AC3E}">
        <p14:creationId xmlns:p14="http://schemas.microsoft.com/office/powerpoint/2010/main" val="884980550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D669BE6-2E2D-4008-F497-05C495D769A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sz="4800" dirty="0"/>
              <a:t>Language Modeling: Definitions and History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790100-8DA0-5A6A-F61E-A9CAFB136E0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640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C6A51F-1C61-215D-93CE-D2E8AB4016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1D3D7-083B-D05D-7771-ACAD83724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Lower perplexity == Better Model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A78029-5013-3E2D-E08F-6294E24DD41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The PPL of modern language models have consistently been going down.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DC13A3-0B7D-AF3E-D913-3A4DB5667060}"/>
              </a:ext>
            </a:extLst>
          </p:cNvPr>
          <p:cNvSpPr txBox="1"/>
          <p:nvPr/>
        </p:nvSpPr>
        <p:spPr>
          <a:xfrm>
            <a:off x="1906825" y="4860017"/>
            <a:ext cx="533035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latin typeface="Corbel" panose="020B0503020204020204" pitchFamily="34" charset="0"/>
              </a:rPr>
              <a:t>[</a:t>
            </a:r>
            <a:r>
              <a:rPr lang="en-US" sz="1000" dirty="0">
                <a:latin typeface="Corbel" panose="020B0503020204020204" pitchFamily="34" charset="0"/>
                <a:hlinkClick r:id="rId4"/>
              </a:rPr>
              <a:t>Language Modelling on Penn Treebank (Word Level)</a:t>
            </a:r>
            <a:r>
              <a:rPr lang="en-US" sz="1000" dirty="0">
                <a:latin typeface="Corbel" panose="020B0503020204020204" pitchFamily="34" charset="0"/>
              </a:rPr>
              <a:t>] </a:t>
            </a:r>
          </a:p>
        </p:txBody>
      </p:sp>
      <p:pic>
        <p:nvPicPr>
          <p:cNvPr id="9" name="Picture 8" descr="A graph with blue and black lines&#10;&#10;Description automatically generated">
            <a:extLst>
              <a:ext uri="{FF2B5EF4-FFF2-40B4-BE49-F238E27FC236}">
                <a16:creationId xmlns:a16="http://schemas.microsoft.com/office/drawing/2014/main" id="{34660271-9F7E-0A75-C78D-C1B50127897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8609"/>
          <a:stretch/>
        </p:blipFill>
        <p:spPr>
          <a:xfrm>
            <a:off x="322839" y="1874929"/>
            <a:ext cx="8417041" cy="2809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394713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A89B14-B47F-BCFD-D05D-E09A87DF1F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B090F-ED4E-1763-2CE9-A590832EF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Lower perplexity == Better Model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0D91EF-33C3-E407-AE08-2EFE3AF0A0F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The PPL of modern language models have consistently been going down.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4EF0E5-69DC-7C98-943F-5F21F08A1A70}"/>
              </a:ext>
            </a:extLst>
          </p:cNvPr>
          <p:cNvSpPr txBox="1"/>
          <p:nvPr/>
        </p:nvSpPr>
        <p:spPr>
          <a:xfrm>
            <a:off x="1906825" y="4860017"/>
            <a:ext cx="533035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latin typeface="Corbel" panose="020B0503020204020204" pitchFamily="34" charset="0"/>
              </a:rPr>
              <a:t>[Scaling Laws, Jared Kaplan et al.] </a:t>
            </a:r>
          </a:p>
        </p:txBody>
      </p:sp>
      <p:pic>
        <p:nvPicPr>
          <p:cNvPr id="5" name="Picture 4" descr="A graph of a function&#10;&#10;Description automatically generated with medium confidence">
            <a:extLst>
              <a:ext uri="{FF2B5EF4-FFF2-40B4-BE49-F238E27FC236}">
                <a16:creationId xmlns:a16="http://schemas.microsoft.com/office/drawing/2014/main" id="{4D4B6B2B-F6A2-618E-A341-3676C6D294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156" y="2296621"/>
            <a:ext cx="7772400" cy="2256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697428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051543-5B6B-4723-D5D8-EFC277402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Should One Deal With Zeros?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FDDCA69-FEBA-CDE7-83A4-CE0F5E8558AC}"/>
                  </a:ext>
                </a:extLst>
              </p:cNvPr>
              <p:cNvSpPr>
                <a:spLocks noGrp="1"/>
              </p:cNvSpPr>
              <p:nvPr>
                <p:ph type="body" sz="quarter" idx="16"/>
              </p:nvPr>
            </p:nvSpPr>
            <p:spPr/>
            <p:txBody>
              <a:bodyPr/>
              <a:lstStyle/>
              <a:p>
                <a:pPr marL="114300" indent="0">
                  <a:buNone/>
                </a:pPr>
                <a:endParaRPr lang="en-US" dirty="0"/>
              </a:p>
              <a:p>
                <a:pPr marL="114300" indent="0">
                  <a:buNone/>
                </a:pPr>
                <a:endParaRPr lang="en-US" dirty="0"/>
              </a:p>
              <a:p>
                <a:pPr marL="114300" indent="0">
                  <a:buNone/>
                </a:pPr>
                <a:endParaRPr lang="en-US" dirty="0"/>
              </a:p>
              <a:p>
                <a:pPr marL="114300" indent="0">
                  <a:buNone/>
                </a:pPr>
                <a:endParaRPr lang="en-US" dirty="0"/>
              </a:p>
              <a:p>
                <a:pPr marL="114300" indent="0">
                  <a:buNone/>
                </a:pPr>
                <a:endParaRPr lang="en-US" dirty="0"/>
              </a:p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sz="1800" smtClean="0">
                        <a:latin typeface="Cambria Math" panose="02040503050406030204" pitchFamily="18" charset="0"/>
                      </a:rPr>
                      <m:t>𝐏</m:t>
                    </m:r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180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800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1800" b="0" i="0" smtClean="0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sz="180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, ppl would go 🤯 !! (division by zero)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FDDCA69-FEBA-CDE7-83A4-CE0F5E8558A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6"/>
              </p:nvPr>
            </p:nvSpPr>
            <p:spPr>
              <a:blipFill>
                <a:blip r:embed="rId2"/>
                <a:stretch>
                  <a:fillRect l="-4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BDD9AED-A457-4CBF-3FCF-93EFBC99B19C}"/>
                  </a:ext>
                </a:extLst>
              </p:cNvPr>
              <p:cNvSpPr txBox="1"/>
              <p:nvPr/>
            </p:nvSpPr>
            <p:spPr>
              <a:xfrm>
                <a:off x="1596093" y="1087035"/>
                <a:ext cx="5560319" cy="152920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</a:rPr>
                        <m:t>ppl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,…, 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sz="2400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>
                          <m:r>
                            <m:rPr>
                              <m:brk m:alnAt="7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𝑛</m:t>
                          </m:r>
                        </m:deg>
                        <m:e>
                          <m:nary>
                            <m:naryPr>
                              <m:chr m:val="∏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40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𝐏</m:t>
                                  </m:r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sz="2400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400" smtClean="0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0" smtClean="0">
                                              <a:latin typeface="Cambria Math" panose="02040503050406030204" pitchFamily="18" charset="0"/>
                                            </a:rPr>
                                            <m:t>&lt;</m:t>
                                          </m:r>
                                          <m:r>
                                            <a:rPr lang="en-US" sz="2400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den>
                              </m:f>
                            </m:e>
                          </m:nary>
                        </m:e>
                      </m:ra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BDD9AED-A457-4CBF-3FCF-93EFBC99B1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6093" y="1087035"/>
                <a:ext cx="5560319" cy="1529201"/>
              </a:xfrm>
              <a:prstGeom prst="rect">
                <a:avLst/>
              </a:prstGeom>
              <a:blipFill>
                <a:blip r:embed="rId3"/>
                <a:stretch>
                  <a:fillRect t="-61157" b="-1057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3990278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051543-5B6B-4723-D5D8-EFC277402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Should One Deal With Zeros?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DDCA69-FEBA-CDE7-83A4-CE0F5E8558A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/>
          </a:bodyPr>
          <a:lstStyle/>
          <a:p>
            <a:pPr marL="114300" indent="0">
              <a:buNone/>
            </a:pPr>
            <a:r>
              <a:rPr lang="en-US" sz="3200" b="1" dirty="0">
                <a:solidFill>
                  <a:schemeClr val="tx1"/>
                </a:solidFill>
              </a:rPr>
              <a:t>Training set:				Test set:</a:t>
            </a:r>
          </a:p>
          <a:p>
            <a:pPr marL="114300" indent="0">
              <a:buNone/>
            </a:pPr>
            <a:endParaRPr lang="en-US" sz="3200" b="1" dirty="0">
              <a:solidFill>
                <a:schemeClr val="tx1"/>
              </a:solidFill>
            </a:endParaRPr>
          </a:p>
          <a:p>
            <a:pPr marL="114300" indent="0">
              <a:buNone/>
            </a:pP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F6C711-1466-87F8-6A53-2024EEB8A8E1}"/>
              </a:ext>
            </a:extLst>
          </p:cNvPr>
          <p:cNvSpPr txBox="1"/>
          <p:nvPr/>
        </p:nvSpPr>
        <p:spPr>
          <a:xfrm>
            <a:off x="1906825" y="4860017"/>
            <a:ext cx="533035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</a:rPr>
              <a:t>[Slide credit: Dan </a:t>
            </a:r>
            <a:r>
              <a:rPr lang="en-US" sz="1000" dirty="0" err="1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</a:rPr>
              <a:t>Jurafsky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</a:rPr>
              <a:t>]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888136-34E7-8680-5DE2-39694A42BD13}"/>
              </a:ext>
            </a:extLst>
          </p:cNvPr>
          <p:cNvSpPr txBox="1"/>
          <p:nvPr/>
        </p:nvSpPr>
        <p:spPr>
          <a:xfrm>
            <a:off x="539332" y="2094696"/>
            <a:ext cx="4530934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4300" indent="0">
              <a:buNone/>
            </a:pP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… denied the allegations</a:t>
            </a:r>
          </a:p>
          <a:p>
            <a:pPr marL="114300" indent="0">
              <a:buNone/>
            </a:pP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… denied the reports</a:t>
            </a:r>
          </a:p>
          <a:p>
            <a:pPr marL="114300" indent="0">
              <a:buNone/>
            </a:pP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… denied the claims</a:t>
            </a:r>
          </a:p>
          <a:p>
            <a:pPr marL="114300" indent="0">
              <a:buNone/>
            </a:pP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… denied the request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7AC65B-FDAB-E7F2-1CF9-3533CE533EA8}"/>
              </a:ext>
            </a:extLst>
          </p:cNvPr>
          <p:cNvSpPr txBox="1"/>
          <p:nvPr/>
        </p:nvSpPr>
        <p:spPr>
          <a:xfrm>
            <a:off x="4971708" y="2412809"/>
            <a:ext cx="453093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4300" indent="0">
              <a:buNone/>
            </a:pP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… denied the offer</a:t>
            </a:r>
          </a:p>
          <a:p>
            <a:pPr marL="114300" indent="0">
              <a:buNone/>
            </a:pP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… denied the load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B8009A-56D9-DF41-2892-C9F49A232826}"/>
              </a:ext>
            </a:extLst>
          </p:cNvPr>
          <p:cNvSpPr txBox="1"/>
          <p:nvPr/>
        </p:nvSpPr>
        <p:spPr>
          <a:xfrm>
            <a:off x="2195655" y="3837136"/>
            <a:ext cx="475269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Corbel" panose="020B0503020204020204" pitchFamily="34" charset="0"/>
              </a:rPr>
              <a:t>P</a:t>
            </a:r>
            <a:r>
              <a:rPr lang="en-US" sz="2800" dirty="0">
                <a:latin typeface="Corbel" panose="020B0503020204020204" pitchFamily="34" charset="0"/>
              </a:rPr>
              <a:t>(offer| denied the) = 0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81069275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051543-5B6B-4723-D5D8-EFC277402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Smoothing: Make All Probs Non-Zero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8BBF0F-F003-339C-395D-B9B8DBE8AAF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3920" y="1390650"/>
            <a:ext cx="5127106" cy="3077573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When we have </a:t>
            </a:r>
            <a:r>
              <a:rPr lang="en-US" dirty="0">
                <a:solidFill>
                  <a:srgbClr val="C00000"/>
                </a:solidFill>
              </a:rPr>
              <a:t>sparse statistics</a:t>
            </a:r>
            <a:r>
              <a:rPr lang="en-US" dirty="0">
                <a:solidFill>
                  <a:schemeClr val="tx1"/>
                </a:solidFill>
              </a:rPr>
              <a:t>:</a:t>
            </a:r>
          </a:p>
          <a:p>
            <a:pPr marL="114300" indent="0">
              <a:buNone/>
            </a:pPr>
            <a:endParaRPr lang="en-US" dirty="0">
              <a:solidFill>
                <a:schemeClr val="tx1"/>
              </a:solidFill>
              <a:latin typeface="Cambria Math" panose="02040503050406030204" pitchFamily="18" charset="0"/>
            </a:endParaRPr>
          </a:p>
          <a:p>
            <a:pPr marL="114300" indent="0">
              <a:buNone/>
            </a:pPr>
            <a:r>
              <a:rPr lang="en-US" dirty="0">
                <a:solidFill>
                  <a:schemeClr val="tx1"/>
                </a:solidFill>
              </a:rPr>
              <a:t>3 allegations, 2 reports, 1 claims, 1 request = </a:t>
            </a:r>
            <a:r>
              <a:rPr lang="en-US" dirty="0">
                <a:solidFill>
                  <a:schemeClr val="tx1"/>
                </a:solidFill>
                <a:highlight>
                  <a:srgbClr val="FFFF00"/>
                </a:highlight>
              </a:rPr>
              <a:t>7 total</a:t>
            </a:r>
          </a:p>
          <a:p>
            <a:pPr marL="114300" indent="0">
              <a:buNone/>
            </a:pPr>
            <a:br>
              <a:rPr lang="en-US" dirty="0">
                <a:solidFill>
                  <a:schemeClr val="tx1"/>
                </a:solidFill>
              </a:rPr>
            </a:br>
            <a:br>
              <a:rPr lang="en-US" dirty="0">
                <a:solidFill>
                  <a:schemeClr val="tx1"/>
                </a:solidFill>
              </a:rPr>
            </a:b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rgbClr val="C00000"/>
                </a:solidFill>
              </a:rPr>
              <a:t>Steal probability</a:t>
            </a:r>
            <a:r>
              <a:rPr lang="en-US" dirty="0">
                <a:solidFill>
                  <a:schemeClr val="tx1"/>
                </a:solidFill>
              </a:rPr>
              <a:t> mass to generalize better</a:t>
            </a:r>
          </a:p>
          <a:p>
            <a:pPr marL="114300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114300" indent="0">
              <a:buNone/>
            </a:pPr>
            <a:r>
              <a:rPr lang="en-US" dirty="0">
                <a:solidFill>
                  <a:schemeClr val="tx1"/>
                </a:solidFill>
              </a:rPr>
              <a:t>2.5 allegations, 1.5 reports, 0.5 claims, 0.5 request, 2 other = </a:t>
            </a:r>
            <a:r>
              <a:rPr lang="en-US" dirty="0">
                <a:solidFill>
                  <a:schemeClr val="tx1"/>
                </a:solidFill>
                <a:highlight>
                  <a:srgbClr val="FFFF00"/>
                </a:highlight>
              </a:rPr>
              <a:t>7 total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/>
          </a:p>
        </p:txBody>
      </p:sp>
      <p:pic>
        <p:nvPicPr>
          <p:cNvPr id="73" name="Content Placeholder 72" descr="Chart, bar chart&#10;&#10;Description automatically generated">
            <a:extLst>
              <a:ext uri="{FF2B5EF4-FFF2-40B4-BE49-F238E27FC236}">
                <a16:creationId xmlns:a16="http://schemas.microsoft.com/office/drawing/2014/main" id="{E9ECBC4B-0513-8DDE-31C6-D4055CA13802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5661026" y="1393825"/>
            <a:ext cx="3134400" cy="30743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3F6C711-1466-87F8-6A53-2024EEB8A8E1}"/>
              </a:ext>
            </a:extLst>
          </p:cNvPr>
          <p:cNvSpPr txBox="1"/>
          <p:nvPr/>
        </p:nvSpPr>
        <p:spPr>
          <a:xfrm>
            <a:off x="1906825" y="4860017"/>
            <a:ext cx="533035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</a:rPr>
              <a:t>[</a:t>
            </a:r>
            <a:r>
              <a:rPr lang="en-US" sz="1000" dirty="0" err="1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</a:rPr>
              <a:t>Silde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</a:rPr>
              <a:t> credit: Dan Klein]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24D342E9-2EA0-AC04-0757-84595E788ABF}"/>
                  </a:ext>
                </a:extLst>
              </p:cNvPr>
              <p:cNvSpPr txBox="1"/>
              <p:nvPr/>
            </p:nvSpPr>
            <p:spPr>
              <a:xfrm>
                <a:off x="5835551" y="1055169"/>
                <a:ext cx="2866398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6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count</m:t>
                      </m:r>
                      <m:r>
                        <a:rPr lang="en-US" sz="16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16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  <m:r>
                        <a:rPr lang="en-US" sz="16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 “</m:t>
                      </m:r>
                      <m:r>
                        <m:rPr>
                          <m:sty m:val="p"/>
                        </m:rPr>
                        <a:rPr lang="en-US" sz="16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denied</m:t>
                      </m:r>
                      <m:r>
                        <a:rPr lang="en-US" sz="16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the</m:t>
                      </m:r>
                      <m:r>
                        <a:rPr lang="en-US" sz="16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”)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24D342E9-2EA0-AC04-0757-84595E788A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5551" y="1055169"/>
                <a:ext cx="2866398" cy="338554"/>
              </a:xfrm>
              <a:prstGeom prst="rect">
                <a:avLst/>
              </a:prstGeom>
              <a:blipFill>
                <a:blip r:embed="rId4"/>
                <a:stretch>
                  <a:fillRect b="-18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F89C4448-5A5F-D38C-FC40-14F9CE6A0411}"/>
              </a:ext>
            </a:extLst>
          </p:cNvPr>
          <p:cNvSpPr txBox="1"/>
          <p:nvPr/>
        </p:nvSpPr>
        <p:spPr>
          <a:xfrm>
            <a:off x="5429892" y="4517037"/>
            <a:ext cx="3365534" cy="578882"/>
          </a:xfrm>
          <a:prstGeom prst="wedgeRoundRectCallout">
            <a:avLst>
              <a:gd name="adj1" fmla="val 21915"/>
              <a:gd name="adj2" fmla="val -59625"/>
              <a:gd name="adj3" fmla="val 16667"/>
            </a:avLst>
          </a:prstGeom>
          <a:solidFill>
            <a:srgbClr val="ECEEFD"/>
          </a:solidFill>
          <a:ln w="127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36576" rIns="36576">
            <a:spAutoFit/>
          </a:bodyPr>
          <a:lstStyle/>
          <a:p>
            <a:pPr algn="ctr"/>
            <a:r>
              <a:rPr lang="en-US" dirty="0"/>
              <a:t>Redistribute probability mass from observed n-grams to unobserved ones</a:t>
            </a:r>
          </a:p>
        </p:txBody>
      </p:sp>
    </p:spTree>
    <p:extLst>
      <p:ext uri="{BB962C8B-B14F-4D97-AF65-F5344CB8AC3E}">
        <p14:creationId xmlns:p14="http://schemas.microsoft.com/office/powerpoint/2010/main" val="402236543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18B2A-BB13-61B1-0EB4-DB3948967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6E66B-A8E8-E4F4-C90B-3CF67DEDA35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sz="1800" dirty="0">
                <a:solidFill>
                  <a:srgbClr val="C00000"/>
                </a:solidFill>
              </a:rPr>
              <a:t>Language Models (LM):</a:t>
            </a:r>
            <a:r>
              <a:rPr lang="en-US" sz="1800" dirty="0">
                <a:solidFill>
                  <a:schemeClr val="tx1"/>
                </a:solidFill>
              </a:rPr>
              <a:t> distributions over language </a:t>
            </a:r>
          </a:p>
          <a:p>
            <a:pPr marL="0" indent="0">
              <a:buNone/>
            </a:pPr>
            <a:endParaRPr lang="en-US" sz="1800" dirty="0">
              <a:solidFill>
                <a:schemeClr val="tx1"/>
              </a:solidFill>
            </a:endParaRPr>
          </a:p>
          <a:p>
            <a:r>
              <a:rPr lang="en-US" sz="1800" dirty="0">
                <a:solidFill>
                  <a:srgbClr val="C00000"/>
                </a:solidFill>
              </a:rPr>
              <a:t>Measuring LM quality:</a:t>
            </a:r>
            <a:r>
              <a:rPr lang="en-US" sz="1800" dirty="0">
                <a:solidFill>
                  <a:schemeClr val="tx1"/>
                </a:solidFill>
              </a:rPr>
              <a:t> use perplexity on held-out data. </a:t>
            </a:r>
          </a:p>
          <a:p>
            <a:pPr marL="0" indent="0">
              <a:buNone/>
            </a:pPr>
            <a:endParaRPr lang="en-US" sz="1800" dirty="0">
              <a:solidFill>
                <a:schemeClr val="tx1"/>
              </a:solidFill>
            </a:endParaRPr>
          </a:p>
          <a:p>
            <a:r>
              <a:rPr lang="en-US" sz="1800" dirty="0">
                <a:solidFill>
                  <a:srgbClr val="C00000"/>
                </a:solidFill>
              </a:rPr>
              <a:t>Count-based LMs have limitations. </a:t>
            </a:r>
          </a:p>
          <a:p>
            <a:pPr lvl="1"/>
            <a:r>
              <a:rPr lang="en-US" sz="1800" dirty="0">
                <a:solidFill>
                  <a:srgbClr val="C00000"/>
                </a:solidFill>
              </a:rPr>
              <a:t>Challenge </a:t>
            </a:r>
            <a:r>
              <a:rPr lang="en-US" sz="1800" dirty="0">
                <a:solidFill>
                  <a:schemeClr val="tx1"/>
                </a:solidFill>
              </a:rPr>
              <a:t>with </a:t>
            </a:r>
            <a:r>
              <a:rPr lang="en-US" sz="1800" dirty="0">
                <a:solidFill>
                  <a:srgbClr val="C00000"/>
                </a:solidFill>
              </a:rPr>
              <a:t>large</a:t>
            </a:r>
            <a:r>
              <a:rPr lang="en-US" sz="1800" dirty="0">
                <a:solidFill>
                  <a:schemeClr val="tx1"/>
                </a:solidFill>
              </a:rPr>
              <a:t> N’s: </a:t>
            </a:r>
            <a:r>
              <a:rPr lang="en-US" sz="1800" dirty="0">
                <a:solidFill>
                  <a:srgbClr val="C00000"/>
                </a:solidFill>
              </a:rPr>
              <a:t>sparsity</a:t>
            </a:r>
            <a:r>
              <a:rPr lang="en-US" sz="1800" dirty="0">
                <a:solidFill>
                  <a:schemeClr val="tx1"/>
                </a:solidFill>
              </a:rPr>
              <a:t> problem — many zero counts/probs. </a:t>
            </a:r>
          </a:p>
          <a:p>
            <a:pPr lvl="1"/>
            <a:r>
              <a:rPr lang="en-US" sz="1800" dirty="0">
                <a:solidFill>
                  <a:srgbClr val="C00000"/>
                </a:solidFill>
              </a:rPr>
              <a:t>Challenge</a:t>
            </a:r>
            <a:r>
              <a:rPr lang="en-US" sz="1800" dirty="0">
                <a:solidFill>
                  <a:schemeClr val="tx1"/>
                </a:solidFill>
              </a:rPr>
              <a:t> with </a:t>
            </a:r>
            <a:r>
              <a:rPr lang="en-US" sz="1800" dirty="0">
                <a:solidFill>
                  <a:srgbClr val="C00000"/>
                </a:solidFill>
              </a:rPr>
              <a:t>small</a:t>
            </a:r>
            <a:r>
              <a:rPr lang="en-US" sz="1800" dirty="0">
                <a:solidFill>
                  <a:schemeClr val="tx1"/>
                </a:solidFill>
              </a:rPr>
              <a:t> N’s: </a:t>
            </a:r>
            <a:r>
              <a:rPr lang="en-US" sz="1800" dirty="0">
                <a:solidFill>
                  <a:srgbClr val="C00000"/>
                </a:solidFill>
              </a:rPr>
              <a:t>lack of long-range </a:t>
            </a:r>
            <a:r>
              <a:rPr lang="en-US" sz="1800" dirty="0">
                <a:solidFill>
                  <a:schemeClr val="tx1"/>
                </a:solidFill>
              </a:rPr>
              <a:t>dependencies. </a:t>
            </a:r>
          </a:p>
          <a:p>
            <a:endParaRPr lang="en-US" sz="1800" dirty="0"/>
          </a:p>
          <a:p>
            <a:r>
              <a:rPr lang="en-US" sz="1800" dirty="0"/>
              <a:t>Next: Rethinking language modeling as a statistical learning problem. </a:t>
            </a:r>
          </a:p>
        </p:txBody>
      </p:sp>
    </p:spTree>
    <p:extLst>
      <p:ext uri="{BB962C8B-B14F-4D97-AF65-F5344CB8AC3E}">
        <p14:creationId xmlns:p14="http://schemas.microsoft.com/office/powerpoint/2010/main" val="92080593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BFB0A01-1557-717D-4063-9F9387CCA58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23949" y="1828237"/>
            <a:ext cx="7905404" cy="2000250"/>
          </a:xfrm>
        </p:spPr>
        <p:txBody>
          <a:bodyPr/>
          <a:lstStyle/>
          <a:p>
            <a:r>
              <a:rPr lang="en-US" sz="3200" b="1" dirty="0"/>
              <a:t>Beyond Counting: </a:t>
            </a:r>
          </a:p>
          <a:p>
            <a:r>
              <a:rPr lang="en-US" sz="4400" b="1" dirty="0"/>
              <a:t>Language Models as </a:t>
            </a:r>
            <a:br>
              <a:rPr lang="en-US" sz="4400" b="1" dirty="0"/>
            </a:br>
            <a:r>
              <a:rPr lang="en-US" sz="4400" b="1" dirty="0"/>
              <a:t>a Learning Problem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23594B-05CE-3E05-90E6-197F5534014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217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054604-411F-33DE-71E4-22900C5F93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48DDF-CEC1-D7B6-722B-F06C62AC71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LM as a Machine Learning Problem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EB34AFC-FE76-5E6B-0483-F24321E4AF4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Given the embeddings of the context, predict the word on the right side. </a:t>
            </a:r>
          </a:p>
          <a:p>
            <a:pPr lvl="1"/>
            <a:r>
              <a:rPr lang="en-US" dirty="0"/>
              <a:t>Dropping the right context for simplicity -- not a fundamental limitation. </a:t>
            </a:r>
          </a:p>
          <a:p>
            <a:pPr lvl="1"/>
            <a:endParaRPr lang="en-US" dirty="0"/>
          </a:p>
          <a:p>
            <a:r>
              <a:rPr lang="en-US" dirty="0"/>
              <a:t>Discard anything beyond its context window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1" name="object 8">
            <a:extLst>
              <a:ext uri="{FF2B5EF4-FFF2-40B4-BE49-F238E27FC236}">
                <a16:creationId xmlns:a16="http://schemas.microsoft.com/office/drawing/2014/main" id="{401D2E09-2BD4-949D-9962-6399CC63703A}"/>
              </a:ext>
            </a:extLst>
          </p:cNvPr>
          <p:cNvSpPr txBox="1"/>
          <p:nvPr/>
        </p:nvSpPr>
        <p:spPr>
          <a:xfrm>
            <a:off x="5671649" y="4079634"/>
            <a:ext cx="725805" cy="253435"/>
          </a:xfrm>
          <a:prstGeom prst="rect">
            <a:avLst/>
          </a:prstGeom>
          <a:solidFill>
            <a:srgbClr val="E44949"/>
          </a:solidFill>
        </p:spPr>
        <p:txBody>
          <a:bodyPr vert="horz" wrap="square" lIns="0" tIns="22384" rIns="0" bIns="0" rtlCol="0">
            <a:spAutoFit/>
          </a:bodyPr>
          <a:lstStyle/>
          <a:p>
            <a:pPr marL="212884">
              <a:spcBef>
                <a:spcPts val="176"/>
              </a:spcBef>
            </a:pPr>
            <a:r>
              <a:rPr sz="1500" spc="-11" dirty="0">
                <a:latin typeface="Corbel" panose="020B0503020204020204" pitchFamily="34" charset="0"/>
                <a:cs typeface="Calibri"/>
              </a:rPr>
              <a:t>into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2" name="object 9">
            <a:extLst>
              <a:ext uri="{FF2B5EF4-FFF2-40B4-BE49-F238E27FC236}">
                <a16:creationId xmlns:a16="http://schemas.microsoft.com/office/drawing/2014/main" id="{2B3359A0-B8FC-5B8F-F0F1-5D03EBFA0AC1}"/>
              </a:ext>
            </a:extLst>
          </p:cNvPr>
          <p:cNvSpPr txBox="1"/>
          <p:nvPr/>
        </p:nvSpPr>
        <p:spPr>
          <a:xfrm>
            <a:off x="4753305" y="4073918"/>
            <a:ext cx="73152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>
              <a:spcBef>
                <a:spcPts val="169"/>
              </a:spcBef>
            </a:pPr>
            <a:r>
              <a:rPr sz="1500" spc="-4" dirty="0">
                <a:latin typeface="Corbel" panose="020B0503020204020204" pitchFamily="34" charset="0"/>
                <a:cs typeface="Calibri"/>
              </a:rPr>
              <a:t>turning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3" name="object 10">
            <a:extLst>
              <a:ext uri="{FF2B5EF4-FFF2-40B4-BE49-F238E27FC236}">
                <a16:creationId xmlns:a16="http://schemas.microsoft.com/office/drawing/2014/main" id="{835223B5-B1C4-A16A-74F9-664C315839B2}"/>
              </a:ext>
            </a:extLst>
          </p:cNvPr>
          <p:cNvSpPr txBox="1"/>
          <p:nvPr/>
        </p:nvSpPr>
        <p:spPr>
          <a:xfrm>
            <a:off x="3787470" y="4073918"/>
            <a:ext cx="862965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>
              <a:spcBef>
                <a:spcPts val="169"/>
              </a:spcBef>
            </a:pPr>
            <a:r>
              <a:rPr sz="1500" spc="-4" dirty="0">
                <a:latin typeface="Corbel" panose="020B0503020204020204" pitchFamily="34" charset="0"/>
                <a:cs typeface="Calibri"/>
              </a:rPr>
              <a:t>problems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4" name="object 11">
            <a:extLst>
              <a:ext uri="{FF2B5EF4-FFF2-40B4-BE49-F238E27FC236}">
                <a16:creationId xmlns:a16="http://schemas.microsoft.com/office/drawing/2014/main" id="{2216349C-391C-2A2F-F1E7-C65ED6F633FE}"/>
              </a:ext>
            </a:extLst>
          </p:cNvPr>
          <p:cNvSpPr txBox="1"/>
          <p:nvPr/>
        </p:nvSpPr>
        <p:spPr>
          <a:xfrm>
            <a:off x="3028632" y="4085347"/>
            <a:ext cx="60059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 algn="ctr">
              <a:spcBef>
                <a:spcPts val="169"/>
              </a:spcBef>
            </a:pPr>
            <a:r>
              <a:rPr lang="en-US" sz="1500" dirty="0">
                <a:latin typeface="Corbel" panose="020B0503020204020204" pitchFamily="34" charset="0"/>
                <a:cs typeface="Calibri"/>
              </a:rPr>
              <a:t>our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cxnSp>
        <p:nvCxnSpPr>
          <p:cNvPr id="20" name="Curved Connector 19">
            <a:extLst>
              <a:ext uri="{FF2B5EF4-FFF2-40B4-BE49-F238E27FC236}">
                <a16:creationId xmlns:a16="http://schemas.microsoft.com/office/drawing/2014/main" id="{A759F3B3-4FA6-6B4D-39AF-942CD5210808}"/>
              </a:ext>
            </a:extLst>
          </p:cNvPr>
          <p:cNvCxnSpPr>
            <a:stCxn id="11" idx="0"/>
            <a:endCxn id="13" idx="0"/>
          </p:cNvCxnSpPr>
          <p:nvPr/>
        </p:nvCxnSpPr>
        <p:spPr>
          <a:xfrm rot="16200000" flipV="1">
            <a:off x="5123895" y="3168976"/>
            <a:ext cx="5716" cy="1815599"/>
          </a:xfrm>
          <a:prstGeom prst="curvedConnector3">
            <a:avLst>
              <a:gd name="adj1" fmla="val 9123216"/>
            </a:avLst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urved Connector 22">
            <a:extLst>
              <a:ext uri="{FF2B5EF4-FFF2-40B4-BE49-F238E27FC236}">
                <a16:creationId xmlns:a16="http://schemas.microsoft.com/office/drawing/2014/main" id="{A47BD906-E188-8946-E7AA-3B8A25F070BF}"/>
              </a:ext>
            </a:extLst>
          </p:cNvPr>
          <p:cNvCxnSpPr>
            <a:cxnSpLocks/>
            <a:stCxn id="11" idx="0"/>
            <a:endCxn id="12" idx="0"/>
          </p:cNvCxnSpPr>
          <p:nvPr/>
        </p:nvCxnSpPr>
        <p:spPr>
          <a:xfrm rot="16200000" flipV="1">
            <a:off x="5573951" y="3619032"/>
            <a:ext cx="5716" cy="915487"/>
          </a:xfrm>
          <a:prstGeom prst="curvedConnector3">
            <a:avLst>
              <a:gd name="adj1" fmla="val 4099300"/>
            </a:avLst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bject 11">
            <a:extLst>
              <a:ext uri="{FF2B5EF4-FFF2-40B4-BE49-F238E27FC236}">
                <a16:creationId xmlns:a16="http://schemas.microsoft.com/office/drawing/2014/main" id="{B686A8FF-B014-A918-18C4-9E1A91B1458F}"/>
              </a:ext>
            </a:extLst>
          </p:cNvPr>
          <p:cNvSpPr txBox="1"/>
          <p:nvPr/>
        </p:nvSpPr>
        <p:spPr>
          <a:xfrm>
            <a:off x="2245162" y="4085347"/>
            <a:ext cx="60059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 algn="ctr">
              <a:spcBef>
                <a:spcPts val="169"/>
              </a:spcBef>
            </a:pPr>
            <a:r>
              <a:rPr lang="en-US" sz="1500" dirty="0">
                <a:latin typeface="Corbel" panose="020B0503020204020204" pitchFamily="34" charset="0"/>
                <a:cs typeface="Calibri"/>
              </a:rPr>
              <a:t>and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cxnSp>
        <p:nvCxnSpPr>
          <p:cNvPr id="26" name="Curved Connector 25">
            <a:extLst>
              <a:ext uri="{FF2B5EF4-FFF2-40B4-BE49-F238E27FC236}">
                <a16:creationId xmlns:a16="http://schemas.microsoft.com/office/drawing/2014/main" id="{6339397A-9E00-093B-7057-12012BB8F485}"/>
              </a:ext>
            </a:extLst>
          </p:cNvPr>
          <p:cNvCxnSpPr>
            <a:cxnSpLocks/>
            <a:stCxn id="11" idx="0"/>
            <a:endCxn id="14" idx="0"/>
          </p:cNvCxnSpPr>
          <p:nvPr/>
        </p:nvCxnSpPr>
        <p:spPr>
          <a:xfrm rot="16200000" flipH="1" flipV="1">
            <a:off x="4678883" y="2729677"/>
            <a:ext cx="5713" cy="2705625"/>
          </a:xfrm>
          <a:prstGeom prst="curvedConnector3">
            <a:avLst>
              <a:gd name="adj1" fmla="val -10860949"/>
            </a:avLst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urved Connector 29">
            <a:extLst>
              <a:ext uri="{FF2B5EF4-FFF2-40B4-BE49-F238E27FC236}">
                <a16:creationId xmlns:a16="http://schemas.microsoft.com/office/drawing/2014/main" id="{8C2B9C6F-D53A-576F-40DF-FFF4B0471830}"/>
              </a:ext>
            </a:extLst>
          </p:cNvPr>
          <p:cNvCxnSpPr>
            <a:cxnSpLocks/>
            <a:stCxn id="11" idx="0"/>
            <a:endCxn id="25" idx="0"/>
          </p:cNvCxnSpPr>
          <p:nvPr/>
        </p:nvCxnSpPr>
        <p:spPr>
          <a:xfrm rot="16200000" flipH="1" flipV="1">
            <a:off x="4287148" y="2337942"/>
            <a:ext cx="5713" cy="3489095"/>
          </a:xfrm>
          <a:prstGeom prst="curvedConnector3">
            <a:avLst>
              <a:gd name="adj1" fmla="val -12385279"/>
            </a:avLst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bject 13">
            <a:extLst>
              <a:ext uri="{FF2B5EF4-FFF2-40B4-BE49-F238E27FC236}">
                <a16:creationId xmlns:a16="http://schemas.microsoft.com/office/drawing/2014/main" id="{BF526936-D614-3409-D059-77DE2593B79C}"/>
              </a:ext>
            </a:extLst>
          </p:cNvPr>
          <p:cNvSpPr/>
          <p:nvPr/>
        </p:nvSpPr>
        <p:spPr>
          <a:xfrm>
            <a:off x="226578" y="4453965"/>
            <a:ext cx="5308074" cy="102873"/>
          </a:xfrm>
          <a:custGeom>
            <a:avLst/>
            <a:gdLst/>
            <a:ahLst/>
            <a:cxnLst/>
            <a:rect l="l" t="t" r="r" b="b"/>
            <a:pathLst>
              <a:path w="2296160" h="160020">
                <a:moveTo>
                  <a:pt x="2295948" y="2"/>
                </a:moveTo>
                <a:lnTo>
                  <a:pt x="2294900" y="31146"/>
                </a:lnTo>
                <a:lnTo>
                  <a:pt x="2292042" y="56578"/>
                </a:lnTo>
                <a:lnTo>
                  <a:pt x="2287803" y="73725"/>
                </a:lnTo>
                <a:lnTo>
                  <a:pt x="2282613" y="80012"/>
                </a:lnTo>
                <a:lnTo>
                  <a:pt x="1143904" y="80010"/>
                </a:lnTo>
                <a:lnTo>
                  <a:pt x="1138713" y="86297"/>
                </a:lnTo>
                <a:lnTo>
                  <a:pt x="1134474" y="103444"/>
                </a:lnTo>
                <a:lnTo>
                  <a:pt x="1131616" y="128876"/>
                </a:lnTo>
                <a:lnTo>
                  <a:pt x="1130569" y="160020"/>
                </a:lnTo>
                <a:lnTo>
                  <a:pt x="1129520" y="128876"/>
                </a:lnTo>
                <a:lnTo>
                  <a:pt x="1126662" y="103444"/>
                </a:lnTo>
                <a:lnTo>
                  <a:pt x="1122423" y="86297"/>
                </a:lnTo>
                <a:lnTo>
                  <a:pt x="1117233" y="80010"/>
                </a:lnTo>
                <a:lnTo>
                  <a:pt x="13335" y="80010"/>
                </a:lnTo>
                <a:lnTo>
                  <a:pt x="8144" y="73722"/>
                </a:lnTo>
                <a:lnTo>
                  <a:pt x="3905" y="56575"/>
                </a:lnTo>
                <a:lnTo>
                  <a:pt x="1047" y="31143"/>
                </a:ln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50" dirty="0">
              <a:latin typeface="Corbel" panose="020B0503020204020204" pitchFamily="34" charset="0"/>
            </a:endParaRPr>
          </a:p>
        </p:txBody>
      </p:sp>
      <p:sp>
        <p:nvSpPr>
          <p:cNvPr id="40" name="object 15">
            <a:extLst>
              <a:ext uri="{FF2B5EF4-FFF2-40B4-BE49-F238E27FC236}">
                <a16:creationId xmlns:a16="http://schemas.microsoft.com/office/drawing/2014/main" id="{E0600BF8-6798-6B04-0385-DBDB2CC72BAD}"/>
              </a:ext>
            </a:extLst>
          </p:cNvPr>
          <p:cNvSpPr txBox="1"/>
          <p:nvPr/>
        </p:nvSpPr>
        <p:spPr>
          <a:xfrm>
            <a:off x="2610193" y="4524508"/>
            <a:ext cx="4941943" cy="225383"/>
          </a:xfrm>
          <a:prstGeom prst="rect">
            <a:avLst/>
          </a:prstGeom>
        </p:spPr>
        <p:txBody>
          <a:bodyPr vert="horz" wrap="square" lIns="0" tIns="20003" rIns="0" bIns="0" rtlCol="0">
            <a:spAutoFit/>
          </a:bodyPr>
          <a:lstStyle/>
          <a:p>
            <a:pPr marL="9525" marR="3810">
              <a:lnSpc>
                <a:spcPts val="1583"/>
              </a:lnSpc>
              <a:spcBef>
                <a:spcPts val="158"/>
              </a:spcBef>
              <a:tabLst>
                <a:tab pos="1689259" algn="l"/>
                <a:tab pos="2656046" algn="l"/>
              </a:tabLst>
            </a:pPr>
            <a:r>
              <a:rPr lang="en-US" sz="1350" spc="-11" dirty="0">
                <a:latin typeface="Corbel" panose="020B0503020204020204" pitchFamily="34" charset="0"/>
                <a:cs typeface="Calibri"/>
              </a:rPr>
              <a:t>     </a:t>
            </a:r>
            <a:r>
              <a:rPr sz="1350" spc="-11" dirty="0">
                <a:latin typeface="Corbel" panose="020B0503020204020204" pitchFamily="34" charset="0"/>
                <a:cs typeface="Calibri"/>
              </a:rPr>
              <a:t>context</a:t>
            </a:r>
            <a:r>
              <a:rPr sz="1350" spc="8" dirty="0">
                <a:latin typeface="Corbel" panose="020B0503020204020204" pitchFamily="34" charset="0"/>
                <a:cs typeface="Calibri"/>
              </a:rPr>
              <a:t> </a:t>
            </a:r>
            <a:r>
              <a:rPr sz="1350" spc="-8" dirty="0">
                <a:latin typeface="Corbel" panose="020B0503020204020204" pitchFamily="34" charset="0"/>
                <a:cs typeface="Calibri"/>
              </a:rPr>
              <a:t>words</a:t>
            </a:r>
            <a:r>
              <a:rPr lang="en-US" sz="1350" spc="-8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350" spc="-4" dirty="0">
                <a:latin typeface="Corbel" panose="020B0503020204020204" pitchFamily="34" charset="0"/>
                <a:cs typeface="Calibri"/>
              </a:rPr>
              <a:t>in</a:t>
            </a:r>
            <a:r>
              <a:rPr lang="en-US" sz="1350" spc="8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350" dirty="0">
                <a:latin typeface="Corbel" panose="020B0503020204020204" pitchFamily="34" charset="0"/>
                <a:cs typeface="Calibri"/>
              </a:rPr>
              <a:t>window</a:t>
            </a:r>
            <a:r>
              <a:rPr lang="en-US" sz="1350" spc="4" dirty="0">
                <a:latin typeface="Corbel" panose="020B0503020204020204" pitchFamily="34" charset="0"/>
                <a:cs typeface="Calibri"/>
              </a:rPr>
              <a:t> </a:t>
            </a:r>
            <a:r>
              <a:rPr sz="1350" spc="-8" dirty="0">
                <a:latin typeface="Corbel" panose="020B0503020204020204" pitchFamily="34" charset="0"/>
                <a:cs typeface="Calibri"/>
              </a:rPr>
              <a:t>	</a:t>
            </a:r>
            <a:r>
              <a:rPr lang="en-US" sz="1350" spc="-8" dirty="0">
                <a:latin typeface="Corbel" panose="020B0503020204020204" pitchFamily="34" charset="0"/>
                <a:cs typeface="Calibri"/>
              </a:rPr>
              <a:t>    </a:t>
            </a:r>
            <a:r>
              <a:rPr sz="2025" spc="11" baseline="1543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2025" spc="11" baseline="1543" dirty="0">
                <a:latin typeface="Corbel" panose="020B0503020204020204" pitchFamily="34" charset="0"/>
                <a:cs typeface="Calibri"/>
              </a:rPr>
              <a:t>    target </a:t>
            </a:r>
            <a:r>
              <a:rPr lang="en-US" sz="2025" spc="-17" baseline="1543" dirty="0">
                <a:latin typeface="Corbel" panose="020B0503020204020204" pitchFamily="34" charset="0"/>
                <a:cs typeface="Calibri"/>
              </a:rPr>
              <a:t>word</a:t>
            </a:r>
          </a:p>
        </p:txBody>
      </p:sp>
      <p:sp>
        <p:nvSpPr>
          <p:cNvPr id="41" name="object 16">
            <a:extLst>
              <a:ext uri="{FF2B5EF4-FFF2-40B4-BE49-F238E27FC236}">
                <a16:creationId xmlns:a16="http://schemas.microsoft.com/office/drawing/2014/main" id="{E223F1E5-E0A9-125B-D8CB-F0C981EB8DE9}"/>
              </a:ext>
            </a:extLst>
          </p:cNvPr>
          <p:cNvSpPr/>
          <p:nvPr/>
        </p:nvSpPr>
        <p:spPr>
          <a:xfrm>
            <a:off x="5734511" y="4465393"/>
            <a:ext cx="600075" cy="91445"/>
          </a:xfrm>
          <a:custGeom>
            <a:avLst/>
            <a:gdLst/>
            <a:ahLst/>
            <a:cxnLst/>
            <a:rect l="l" t="t" r="r" b="b"/>
            <a:pathLst>
              <a:path w="800100" h="152400">
                <a:moveTo>
                  <a:pt x="800105" y="0"/>
                </a:moveTo>
                <a:lnTo>
                  <a:pt x="799106" y="29660"/>
                </a:lnTo>
                <a:lnTo>
                  <a:pt x="796385" y="53881"/>
                </a:lnTo>
                <a:lnTo>
                  <a:pt x="792348" y="70211"/>
                </a:lnTo>
                <a:lnTo>
                  <a:pt x="787405" y="76200"/>
                </a:lnTo>
                <a:lnTo>
                  <a:pt x="406686" y="76200"/>
                </a:lnTo>
                <a:lnTo>
                  <a:pt x="401743" y="82188"/>
                </a:lnTo>
                <a:lnTo>
                  <a:pt x="397706" y="98518"/>
                </a:lnTo>
                <a:lnTo>
                  <a:pt x="394985" y="122739"/>
                </a:lnTo>
                <a:lnTo>
                  <a:pt x="393987" y="152400"/>
                </a:lnTo>
                <a:lnTo>
                  <a:pt x="392988" y="122739"/>
                </a:lnTo>
                <a:lnTo>
                  <a:pt x="390267" y="98518"/>
                </a:lnTo>
                <a:lnTo>
                  <a:pt x="386230" y="82188"/>
                </a:lnTo>
                <a:lnTo>
                  <a:pt x="381287" y="76200"/>
                </a:lnTo>
                <a:lnTo>
                  <a:pt x="12699" y="76200"/>
                </a:lnTo>
                <a:lnTo>
                  <a:pt x="7756" y="70211"/>
                </a:lnTo>
                <a:lnTo>
                  <a:pt x="3719" y="53881"/>
                </a:lnTo>
                <a:lnTo>
                  <a:pt x="998" y="29660"/>
                </a:ln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50" dirty="0">
              <a:latin typeface="Corbel" panose="020B0503020204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CD72FC-8439-3AEA-C635-9AA6D0579F6C}"/>
              </a:ext>
            </a:extLst>
          </p:cNvPr>
          <p:cNvSpPr txBox="1"/>
          <p:nvPr/>
        </p:nvSpPr>
        <p:spPr>
          <a:xfrm>
            <a:off x="116609" y="4043306"/>
            <a:ext cx="208629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orbel" panose="020B0503020204020204" pitchFamily="34" charset="0"/>
              </a:rPr>
              <a:t>blah    blah    blah     blah     </a:t>
            </a:r>
          </a:p>
        </p:txBody>
      </p:sp>
      <p:cxnSp>
        <p:nvCxnSpPr>
          <p:cNvPr id="22" name="Curved Connector 21">
            <a:extLst>
              <a:ext uri="{FF2B5EF4-FFF2-40B4-BE49-F238E27FC236}">
                <a16:creationId xmlns:a16="http://schemas.microsoft.com/office/drawing/2014/main" id="{5BC995E9-95C5-85CF-8952-C6EC09EA8E9C}"/>
              </a:ext>
            </a:extLst>
          </p:cNvPr>
          <p:cNvCxnSpPr>
            <a:cxnSpLocks/>
            <a:stCxn id="11" idx="0"/>
            <a:endCxn id="5" idx="0"/>
          </p:cNvCxnSpPr>
          <p:nvPr/>
        </p:nvCxnSpPr>
        <p:spPr>
          <a:xfrm rot="16200000" flipV="1">
            <a:off x="3578990" y="1624072"/>
            <a:ext cx="36328" cy="4874796"/>
          </a:xfrm>
          <a:prstGeom prst="curvedConnector3">
            <a:avLst>
              <a:gd name="adj1" fmla="val 2310788"/>
            </a:avLst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919473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93DB4-67F1-457A-295C-A79488E38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LM as a Machine Learning Problem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6CBB357-581A-AEE8-334F-B64DF7996C7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Given the embeddings of the context, predict the word on the right side. </a:t>
            </a:r>
          </a:p>
          <a:p>
            <a:pPr lvl="1"/>
            <a:r>
              <a:rPr lang="en-US" dirty="0"/>
              <a:t>Dropping the right context for simplicity -- not a fundamental limitation. </a:t>
            </a:r>
          </a:p>
          <a:p>
            <a:pPr lvl="1"/>
            <a:endParaRPr lang="en-US" dirty="0"/>
          </a:p>
          <a:p>
            <a:r>
              <a:rPr lang="en-US" dirty="0"/>
              <a:t>Discard anything beyond its context window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1" name="object 8">
            <a:extLst>
              <a:ext uri="{FF2B5EF4-FFF2-40B4-BE49-F238E27FC236}">
                <a16:creationId xmlns:a16="http://schemas.microsoft.com/office/drawing/2014/main" id="{E7FB16E4-6739-2DBF-15E6-2FCDB8463093}"/>
              </a:ext>
            </a:extLst>
          </p:cNvPr>
          <p:cNvSpPr txBox="1"/>
          <p:nvPr/>
        </p:nvSpPr>
        <p:spPr>
          <a:xfrm>
            <a:off x="5671649" y="4079634"/>
            <a:ext cx="725805" cy="253435"/>
          </a:xfrm>
          <a:prstGeom prst="rect">
            <a:avLst/>
          </a:prstGeom>
          <a:solidFill>
            <a:srgbClr val="E44949"/>
          </a:solidFill>
        </p:spPr>
        <p:txBody>
          <a:bodyPr vert="horz" wrap="square" lIns="0" tIns="22384" rIns="0" bIns="0" rtlCol="0">
            <a:spAutoFit/>
          </a:bodyPr>
          <a:lstStyle/>
          <a:p>
            <a:pPr marL="212884">
              <a:spcBef>
                <a:spcPts val="176"/>
              </a:spcBef>
            </a:pPr>
            <a:r>
              <a:rPr sz="1500" spc="-11" dirty="0">
                <a:latin typeface="Corbel" panose="020B0503020204020204" pitchFamily="34" charset="0"/>
                <a:cs typeface="Calibri"/>
              </a:rPr>
              <a:t>into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2" name="object 9">
            <a:extLst>
              <a:ext uri="{FF2B5EF4-FFF2-40B4-BE49-F238E27FC236}">
                <a16:creationId xmlns:a16="http://schemas.microsoft.com/office/drawing/2014/main" id="{162552B8-DDE1-8C4B-F39E-540F6341B7CA}"/>
              </a:ext>
            </a:extLst>
          </p:cNvPr>
          <p:cNvSpPr txBox="1"/>
          <p:nvPr/>
        </p:nvSpPr>
        <p:spPr>
          <a:xfrm>
            <a:off x="4753305" y="4073918"/>
            <a:ext cx="73152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>
              <a:spcBef>
                <a:spcPts val="169"/>
              </a:spcBef>
            </a:pPr>
            <a:r>
              <a:rPr sz="1500" spc="-4" dirty="0">
                <a:latin typeface="Corbel" panose="020B0503020204020204" pitchFamily="34" charset="0"/>
                <a:cs typeface="Calibri"/>
              </a:rPr>
              <a:t>turning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3" name="object 10">
            <a:extLst>
              <a:ext uri="{FF2B5EF4-FFF2-40B4-BE49-F238E27FC236}">
                <a16:creationId xmlns:a16="http://schemas.microsoft.com/office/drawing/2014/main" id="{B9DC00BB-77AC-A1E0-93D8-476E6EF621A1}"/>
              </a:ext>
            </a:extLst>
          </p:cNvPr>
          <p:cNvSpPr txBox="1"/>
          <p:nvPr/>
        </p:nvSpPr>
        <p:spPr>
          <a:xfrm>
            <a:off x="3787470" y="4073918"/>
            <a:ext cx="862965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>
              <a:spcBef>
                <a:spcPts val="169"/>
              </a:spcBef>
            </a:pPr>
            <a:r>
              <a:rPr sz="1500" spc="-4" dirty="0">
                <a:latin typeface="Corbel" panose="020B0503020204020204" pitchFamily="34" charset="0"/>
                <a:cs typeface="Calibri"/>
              </a:rPr>
              <a:t>problems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4" name="object 11">
            <a:extLst>
              <a:ext uri="{FF2B5EF4-FFF2-40B4-BE49-F238E27FC236}">
                <a16:creationId xmlns:a16="http://schemas.microsoft.com/office/drawing/2014/main" id="{9DC9FA5B-707C-3FCB-865A-4177FA509699}"/>
              </a:ext>
            </a:extLst>
          </p:cNvPr>
          <p:cNvSpPr txBox="1"/>
          <p:nvPr/>
        </p:nvSpPr>
        <p:spPr>
          <a:xfrm>
            <a:off x="3028632" y="4085347"/>
            <a:ext cx="60059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 algn="ctr">
              <a:spcBef>
                <a:spcPts val="169"/>
              </a:spcBef>
            </a:pPr>
            <a:r>
              <a:rPr lang="en-US" sz="1500" dirty="0">
                <a:latin typeface="Corbel" panose="020B0503020204020204" pitchFamily="34" charset="0"/>
                <a:cs typeface="Calibri"/>
              </a:rPr>
              <a:t>our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cxnSp>
        <p:nvCxnSpPr>
          <p:cNvPr id="20" name="Curved Connector 19">
            <a:extLst>
              <a:ext uri="{FF2B5EF4-FFF2-40B4-BE49-F238E27FC236}">
                <a16:creationId xmlns:a16="http://schemas.microsoft.com/office/drawing/2014/main" id="{B30BE311-72EF-FDB4-B344-A52ECC5DBAC8}"/>
              </a:ext>
            </a:extLst>
          </p:cNvPr>
          <p:cNvCxnSpPr>
            <a:stCxn id="11" idx="0"/>
            <a:endCxn id="13" idx="0"/>
          </p:cNvCxnSpPr>
          <p:nvPr/>
        </p:nvCxnSpPr>
        <p:spPr>
          <a:xfrm rot="16200000" flipV="1">
            <a:off x="5123895" y="3168976"/>
            <a:ext cx="5716" cy="1815599"/>
          </a:xfrm>
          <a:prstGeom prst="curvedConnector3">
            <a:avLst>
              <a:gd name="adj1" fmla="val 9123216"/>
            </a:avLst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urved Connector 22">
            <a:extLst>
              <a:ext uri="{FF2B5EF4-FFF2-40B4-BE49-F238E27FC236}">
                <a16:creationId xmlns:a16="http://schemas.microsoft.com/office/drawing/2014/main" id="{1512D110-D854-9BC4-2B54-873D891C8E92}"/>
              </a:ext>
            </a:extLst>
          </p:cNvPr>
          <p:cNvCxnSpPr>
            <a:cxnSpLocks/>
            <a:stCxn id="11" idx="0"/>
            <a:endCxn id="12" idx="0"/>
          </p:cNvCxnSpPr>
          <p:nvPr/>
        </p:nvCxnSpPr>
        <p:spPr>
          <a:xfrm rot="16200000" flipV="1">
            <a:off x="5573951" y="3619032"/>
            <a:ext cx="5716" cy="915487"/>
          </a:xfrm>
          <a:prstGeom prst="curvedConnector3">
            <a:avLst>
              <a:gd name="adj1" fmla="val 4099300"/>
            </a:avLst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bject 11">
            <a:extLst>
              <a:ext uri="{FF2B5EF4-FFF2-40B4-BE49-F238E27FC236}">
                <a16:creationId xmlns:a16="http://schemas.microsoft.com/office/drawing/2014/main" id="{F0000C1D-9AAA-E89C-210B-0212A2F736B8}"/>
              </a:ext>
            </a:extLst>
          </p:cNvPr>
          <p:cNvSpPr txBox="1"/>
          <p:nvPr/>
        </p:nvSpPr>
        <p:spPr>
          <a:xfrm>
            <a:off x="2245162" y="4085347"/>
            <a:ext cx="60059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 algn="ctr">
              <a:spcBef>
                <a:spcPts val="169"/>
              </a:spcBef>
            </a:pPr>
            <a:r>
              <a:rPr lang="en-US" sz="1500" dirty="0">
                <a:latin typeface="Corbel" panose="020B0503020204020204" pitchFamily="34" charset="0"/>
                <a:cs typeface="Calibri"/>
              </a:rPr>
              <a:t>and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cxnSp>
        <p:nvCxnSpPr>
          <p:cNvPr id="26" name="Curved Connector 25">
            <a:extLst>
              <a:ext uri="{FF2B5EF4-FFF2-40B4-BE49-F238E27FC236}">
                <a16:creationId xmlns:a16="http://schemas.microsoft.com/office/drawing/2014/main" id="{DAC011FE-C113-9CDF-4F7C-0B0EA0E37A4E}"/>
              </a:ext>
            </a:extLst>
          </p:cNvPr>
          <p:cNvCxnSpPr>
            <a:cxnSpLocks/>
            <a:stCxn id="11" idx="0"/>
            <a:endCxn id="14" idx="0"/>
          </p:cNvCxnSpPr>
          <p:nvPr/>
        </p:nvCxnSpPr>
        <p:spPr>
          <a:xfrm rot="16200000" flipH="1" flipV="1">
            <a:off x="4678883" y="2729677"/>
            <a:ext cx="5713" cy="2705625"/>
          </a:xfrm>
          <a:prstGeom prst="curvedConnector3">
            <a:avLst>
              <a:gd name="adj1" fmla="val -10860949"/>
            </a:avLst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urved Connector 29">
            <a:extLst>
              <a:ext uri="{FF2B5EF4-FFF2-40B4-BE49-F238E27FC236}">
                <a16:creationId xmlns:a16="http://schemas.microsoft.com/office/drawing/2014/main" id="{1B9F5F9B-DC09-4414-1E8D-A910C0555F58}"/>
              </a:ext>
            </a:extLst>
          </p:cNvPr>
          <p:cNvCxnSpPr>
            <a:cxnSpLocks/>
            <a:stCxn id="11" idx="0"/>
            <a:endCxn id="25" idx="0"/>
          </p:cNvCxnSpPr>
          <p:nvPr/>
        </p:nvCxnSpPr>
        <p:spPr>
          <a:xfrm rot="16200000" flipH="1" flipV="1">
            <a:off x="4287148" y="2337942"/>
            <a:ext cx="5713" cy="3489095"/>
          </a:xfrm>
          <a:prstGeom prst="curvedConnector3">
            <a:avLst>
              <a:gd name="adj1" fmla="val -12385279"/>
            </a:avLst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bject 13">
            <a:extLst>
              <a:ext uri="{FF2B5EF4-FFF2-40B4-BE49-F238E27FC236}">
                <a16:creationId xmlns:a16="http://schemas.microsoft.com/office/drawing/2014/main" id="{2D225A69-237B-41E4-328D-59E00232739C}"/>
              </a:ext>
            </a:extLst>
          </p:cNvPr>
          <p:cNvSpPr/>
          <p:nvPr/>
        </p:nvSpPr>
        <p:spPr>
          <a:xfrm>
            <a:off x="2310938" y="4453965"/>
            <a:ext cx="3223713" cy="91445"/>
          </a:xfrm>
          <a:custGeom>
            <a:avLst/>
            <a:gdLst/>
            <a:ahLst/>
            <a:cxnLst/>
            <a:rect l="l" t="t" r="r" b="b"/>
            <a:pathLst>
              <a:path w="2296160" h="160020">
                <a:moveTo>
                  <a:pt x="2295948" y="2"/>
                </a:moveTo>
                <a:lnTo>
                  <a:pt x="2294900" y="31146"/>
                </a:lnTo>
                <a:lnTo>
                  <a:pt x="2292042" y="56578"/>
                </a:lnTo>
                <a:lnTo>
                  <a:pt x="2287803" y="73725"/>
                </a:lnTo>
                <a:lnTo>
                  <a:pt x="2282613" y="80012"/>
                </a:lnTo>
                <a:lnTo>
                  <a:pt x="1143904" y="80010"/>
                </a:lnTo>
                <a:lnTo>
                  <a:pt x="1138713" y="86297"/>
                </a:lnTo>
                <a:lnTo>
                  <a:pt x="1134474" y="103444"/>
                </a:lnTo>
                <a:lnTo>
                  <a:pt x="1131616" y="128876"/>
                </a:lnTo>
                <a:lnTo>
                  <a:pt x="1130569" y="160020"/>
                </a:lnTo>
                <a:lnTo>
                  <a:pt x="1129520" y="128876"/>
                </a:lnTo>
                <a:lnTo>
                  <a:pt x="1126662" y="103444"/>
                </a:lnTo>
                <a:lnTo>
                  <a:pt x="1122423" y="86297"/>
                </a:lnTo>
                <a:lnTo>
                  <a:pt x="1117233" y="80010"/>
                </a:lnTo>
                <a:lnTo>
                  <a:pt x="13335" y="80010"/>
                </a:lnTo>
                <a:lnTo>
                  <a:pt x="8144" y="73722"/>
                </a:lnTo>
                <a:lnTo>
                  <a:pt x="3905" y="56575"/>
                </a:lnTo>
                <a:lnTo>
                  <a:pt x="1047" y="31143"/>
                </a:ln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50" dirty="0">
              <a:latin typeface="Corbel" panose="020B0503020204020204" pitchFamily="34" charset="0"/>
            </a:endParaRPr>
          </a:p>
        </p:txBody>
      </p:sp>
      <p:sp>
        <p:nvSpPr>
          <p:cNvPr id="40" name="object 15">
            <a:extLst>
              <a:ext uri="{FF2B5EF4-FFF2-40B4-BE49-F238E27FC236}">
                <a16:creationId xmlns:a16="http://schemas.microsoft.com/office/drawing/2014/main" id="{413806C5-B797-D2AD-A50C-D05043E5BAFB}"/>
              </a:ext>
            </a:extLst>
          </p:cNvPr>
          <p:cNvSpPr txBox="1"/>
          <p:nvPr/>
        </p:nvSpPr>
        <p:spPr>
          <a:xfrm>
            <a:off x="2610193" y="4524508"/>
            <a:ext cx="4941943" cy="225383"/>
          </a:xfrm>
          <a:prstGeom prst="rect">
            <a:avLst/>
          </a:prstGeom>
        </p:spPr>
        <p:txBody>
          <a:bodyPr vert="horz" wrap="square" lIns="0" tIns="20003" rIns="0" bIns="0" rtlCol="0">
            <a:spAutoFit/>
          </a:bodyPr>
          <a:lstStyle/>
          <a:p>
            <a:pPr marL="9525" marR="3810">
              <a:lnSpc>
                <a:spcPts val="1583"/>
              </a:lnSpc>
              <a:spcBef>
                <a:spcPts val="158"/>
              </a:spcBef>
              <a:tabLst>
                <a:tab pos="1689259" algn="l"/>
                <a:tab pos="2656046" algn="l"/>
              </a:tabLst>
            </a:pPr>
            <a:r>
              <a:rPr lang="en-US" sz="1350" spc="-11" dirty="0">
                <a:latin typeface="Corbel" panose="020B0503020204020204" pitchFamily="34" charset="0"/>
                <a:cs typeface="Calibri"/>
              </a:rPr>
              <a:t>     </a:t>
            </a:r>
            <a:r>
              <a:rPr sz="1350" spc="-11" dirty="0">
                <a:latin typeface="Corbel" panose="020B0503020204020204" pitchFamily="34" charset="0"/>
                <a:cs typeface="Calibri"/>
              </a:rPr>
              <a:t>context</a:t>
            </a:r>
            <a:r>
              <a:rPr sz="1350" spc="8" dirty="0">
                <a:latin typeface="Corbel" panose="020B0503020204020204" pitchFamily="34" charset="0"/>
                <a:cs typeface="Calibri"/>
              </a:rPr>
              <a:t> </a:t>
            </a:r>
            <a:r>
              <a:rPr sz="1350" spc="-8" dirty="0">
                <a:latin typeface="Corbel" panose="020B0503020204020204" pitchFamily="34" charset="0"/>
                <a:cs typeface="Calibri"/>
              </a:rPr>
              <a:t>words</a:t>
            </a:r>
            <a:r>
              <a:rPr lang="en-US" sz="1350" spc="-8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350" spc="-4" dirty="0">
                <a:latin typeface="Corbel" panose="020B0503020204020204" pitchFamily="34" charset="0"/>
                <a:cs typeface="Calibri"/>
              </a:rPr>
              <a:t>in</a:t>
            </a:r>
            <a:r>
              <a:rPr lang="en-US" sz="1350" spc="8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350" dirty="0">
                <a:latin typeface="Corbel" panose="020B0503020204020204" pitchFamily="34" charset="0"/>
                <a:cs typeface="Calibri"/>
              </a:rPr>
              <a:t>window</a:t>
            </a:r>
            <a:r>
              <a:rPr lang="en-US" sz="1350" spc="4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350" dirty="0">
                <a:latin typeface="Corbel" panose="020B0503020204020204" pitchFamily="34" charset="0"/>
                <a:cs typeface="Calibri"/>
              </a:rPr>
              <a:t>of</a:t>
            </a:r>
            <a:r>
              <a:rPr lang="en-US" sz="1350" spc="4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350" spc="-11" dirty="0">
                <a:latin typeface="Corbel" panose="020B0503020204020204" pitchFamily="34" charset="0"/>
                <a:cs typeface="Calibri"/>
              </a:rPr>
              <a:t>size</a:t>
            </a:r>
            <a:r>
              <a:rPr lang="en-US" sz="1350" spc="11" dirty="0">
                <a:latin typeface="Corbel" panose="020B0503020204020204" pitchFamily="34" charset="0"/>
                <a:cs typeface="Calibri"/>
              </a:rPr>
              <a:t> 4</a:t>
            </a:r>
            <a:r>
              <a:rPr lang="en-US" sz="1350" dirty="0">
                <a:latin typeface="Corbel" panose="020B0503020204020204" pitchFamily="34" charset="0"/>
                <a:cs typeface="Calibri"/>
              </a:rPr>
              <a:t> </a:t>
            </a:r>
            <a:r>
              <a:rPr sz="1350" spc="-8" dirty="0">
                <a:latin typeface="Corbel" panose="020B0503020204020204" pitchFamily="34" charset="0"/>
                <a:cs typeface="Calibri"/>
              </a:rPr>
              <a:t>	</a:t>
            </a:r>
            <a:r>
              <a:rPr lang="en-US" sz="1350" spc="-8" dirty="0">
                <a:latin typeface="Corbel" panose="020B0503020204020204" pitchFamily="34" charset="0"/>
                <a:cs typeface="Calibri"/>
              </a:rPr>
              <a:t>    </a:t>
            </a:r>
            <a:r>
              <a:rPr sz="2025" spc="11" baseline="1543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2025" spc="11" baseline="1543" dirty="0">
                <a:latin typeface="Corbel" panose="020B0503020204020204" pitchFamily="34" charset="0"/>
                <a:cs typeface="Calibri"/>
              </a:rPr>
              <a:t>    target </a:t>
            </a:r>
            <a:r>
              <a:rPr lang="en-US" sz="2025" spc="-17" baseline="1543" dirty="0">
                <a:latin typeface="Corbel" panose="020B0503020204020204" pitchFamily="34" charset="0"/>
                <a:cs typeface="Calibri"/>
              </a:rPr>
              <a:t>word</a:t>
            </a:r>
          </a:p>
        </p:txBody>
      </p:sp>
      <p:sp>
        <p:nvSpPr>
          <p:cNvPr id="41" name="object 16">
            <a:extLst>
              <a:ext uri="{FF2B5EF4-FFF2-40B4-BE49-F238E27FC236}">
                <a16:creationId xmlns:a16="http://schemas.microsoft.com/office/drawing/2014/main" id="{AB020CE1-B4D9-0C6C-2E41-0E5189BF2A5A}"/>
              </a:ext>
            </a:extLst>
          </p:cNvPr>
          <p:cNvSpPr/>
          <p:nvPr/>
        </p:nvSpPr>
        <p:spPr>
          <a:xfrm>
            <a:off x="5734511" y="4465393"/>
            <a:ext cx="600075" cy="91445"/>
          </a:xfrm>
          <a:custGeom>
            <a:avLst/>
            <a:gdLst/>
            <a:ahLst/>
            <a:cxnLst/>
            <a:rect l="l" t="t" r="r" b="b"/>
            <a:pathLst>
              <a:path w="800100" h="152400">
                <a:moveTo>
                  <a:pt x="800105" y="0"/>
                </a:moveTo>
                <a:lnTo>
                  <a:pt x="799106" y="29660"/>
                </a:lnTo>
                <a:lnTo>
                  <a:pt x="796385" y="53881"/>
                </a:lnTo>
                <a:lnTo>
                  <a:pt x="792348" y="70211"/>
                </a:lnTo>
                <a:lnTo>
                  <a:pt x="787405" y="76200"/>
                </a:lnTo>
                <a:lnTo>
                  <a:pt x="406686" y="76200"/>
                </a:lnTo>
                <a:lnTo>
                  <a:pt x="401743" y="82188"/>
                </a:lnTo>
                <a:lnTo>
                  <a:pt x="397706" y="98518"/>
                </a:lnTo>
                <a:lnTo>
                  <a:pt x="394985" y="122739"/>
                </a:lnTo>
                <a:lnTo>
                  <a:pt x="393987" y="152400"/>
                </a:lnTo>
                <a:lnTo>
                  <a:pt x="392988" y="122739"/>
                </a:lnTo>
                <a:lnTo>
                  <a:pt x="390267" y="98518"/>
                </a:lnTo>
                <a:lnTo>
                  <a:pt x="386230" y="82188"/>
                </a:lnTo>
                <a:lnTo>
                  <a:pt x="381287" y="76200"/>
                </a:lnTo>
                <a:lnTo>
                  <a:pt x="12699" y="76200"/>
                </a:lnTo>
                <a:lnTo>
                  <a:pt x="7756" y="70211"/>
                </a:lnTo>
                <a:lnTo>
                  <a:pt x="3719" y="53881"/>
                </a:lnTo>
                <a:lnTo>
                  <a:pt x="998" y="29660"/>
                </a:ln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50" dirty="0">
              <a:latin typeface="Corbel" panose="020B0503020204020204" pitchFamily="34" charset="0"/>
            </a:endParaRPr>
          </a:p>
        </p:txBody>
      </p:sp>
      <p:sp>
        <p:nvSpPr>
          <p:cNvPr id="3" name="object 13">
            <a:extLst>
              <a:ext uri="{FF2B5EF4-FFF2-40B4-BE49-F238E27FC236}">
                <a16:creationId xmlns:a16="http://schemas.microsoft.com/office/drawing/2014/main" id="{C52D8CAF-0515-F1B9-031A-E172177E8680}"/>
              </a:ext>
            </a:extLst>
          </p:cNvPr>
          <p:cNvSpPr/>
          <p:nvPr/>
        </p:nvSpPr>
        <p:spPr>
          <a:xfrm>
            <a:off x="108366" y="4453965"/>
            <a:ext cx="1904583" cy="91445"/>
          </a:xfrm>
          <a:custGeom>
            <a:avLst/>
            <a:gdLst/>
            <a:ahLst/>
            <a:cxnLst/>
            <a:rect l="l" t="t" r="r" b="b"/>
            <a:pathLst>
              <a:path w="2296160" h="160020">
                <a:moveTo>
                  <a:pt x="2295948" y="2"/>
                </a:moveTo>
                <a:lnTo>
                  <a:pt x="2294900" y="31146"/>
                </a:lnTo>
                <a:lnTo>
                  <a:pt x="2292042" y="56578"/>
                </a:lnTo>
                <a:lnTo>
                  <a:pt x="2287803" y="73725"/>
                </a:lnTo>
                <a:lnTo>
                  <a:pt x="2282613" y="80012"/>
                </a:lnTo>
                <a:lnTo>
                  <a:pt x="1143904" y="80010"/>
                </a:lnTo>
                <a:lnTo>
                  <a:pt x="1138713" y="86297"/>
                </a:lnTo>
                <a:lnTo>
                  <a:pt x="1134474" y="103444"/>
                </a:lnTo>
                <a:lnTo>
                  <a:pt x="1131616" y="128876"/>
                </a:lnTo>
                <a:lnTo>
                  <a:pt x="1130569" y="160020"/>
                </a:lnTo>
                <a:lnTo>
                  <a:pt x="1129520" y="128876"/>
                </a:lnTo>
                <a:lnTo>
                  <a:pt x="1126662" y="103444"/>
                </a:lnTo>
                <a:lnTo>
                  <a:pt x="1122423" y="86297"/>
                </a:lnTo>
                <a:lnTo>
                  <a:pt x="1117233" y="80010"/>
                </a:lnTo>
                <a:lnTo>
                  <a:pt x="13335" y="80010"/>
                </a:lnTo>
                <a:lnTo>
                  <a:pt x="8144" y="73722"/>
                </a:lnTo>
                <a:lnTo>
                  <a:pt x="3905" y="56575"/>
                </a:lnTo>
                <a:lnTo>
                  <a:pt x="1047" y="31143"/>
                </a:ln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50" dirty="0">
              <a:latin typeface="Corbel" panose="020B0503020204020204" pitchFamily="34" charset="0"/>
            </a:endParaRPr>
          </a:p>
        </p:txBody>
      </p:sp>
      <p:sp>
        <p:nvSpPr>
          <p:cNvPr id="4" name="object 15">
            <a:extLst>
              <a:ext uri="{FF2B5EF4-FFF2-40B4-BE49-F238E27FC236}">
                <a16:creationId xmlns:a16="http://schemas.microsoft.com/office/drawing/2014/main" id="{6CDAE9AA-621B-2534-9CCA-F4E5BEB91251}"/>
              </a:ext>
            </a:extLst>
          </p:cNvPr>
          <p:cNvSpPr txBox="1"/>
          <p:nvPr/>
        </p:nvSpPr>
        <p:spPr>
          <a:xfrm>
            <a:off x="763776" y="4523677"/>
            <a:ext cx="611805" cy="225383"/>
          </a:xfrm>
          <a:prstGeom prst="rect">
            <a:avLst/>
          </a:prstGeom>
        </p:spPr>
        <p:txBody>
          <a:bodyPr vert="horz" wrap="square" lIns="0" tIns="20003" rIns="0" bIns="0" rtlCol="0">
            <a:spAutoFit/>
          </a:bodyPr>
          <a:lstStyle/>
          <a:p>
            <a:pPr marL="9525" marR="3810">
              <a:lnSpc>
                <a:spcPts val="1583"/>
              </a:lnSpc>
              <a:spcBef>
                <a:spcPts val="158"/>
              </a:spcBef>
              <a:tabLst>
                <a:tab pos="1689259" algn="l"/>
                <a:tab pos="2656046" algn="l"/>
              </a:tabLst>
            </a:pPr>
            <a:r>
              <a:rPr lang="en-US" sz="1350" spc="-11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discard</a:t>
            </a:r>
            <a:endParaRPr lang="en-US" sz="2025" spc="-17" baseline="1543" dirty="0">
              <a:solidFill>
                <a:srgbClr val="C00000"/>
              </a:solidFill>
              <a:latin typeface="Corbel" panose="020B0503020204020204" pitchFamily="34" charset="0"/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21673B-6E8D-7ADC-55F9-C3150C0ACC5B}"/>
              </a:ext>
            </a:extLst>
          </p:cNvPr>
          <p:cNvSpPr txBox="1"/>
          <p:nvPr/>
        </p:nvSpPr>
        <p:spPr>
          <a:xfrm>
            <a:off x="116609" y="4043306"/>
            <a:ext cx="208629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trike="sngStrike" dirty="0">
                <a:solidFill>
                  <a:srgbClr val="C00000"/>
                </a:solidFill>
                <a:latin typeface="Corbel" panose="020B0503020204020204" pitchFamily="34" charset="0"/>
              </a:rPr>
              <a:t>blah    blah    blah     blah     </a:t>
            </a:r>
          </a:p>
        </p:txBody>
      </p:sp>
    </p:spTree>
    <p:extLst>
      <p:ext uri="{BB962C8B-B14F-4D97-AF65-F5344CB8AC3E}">
        <p14:creationId xmlns:p14="http://schemas.microsoft.com/office/powerpoint/2010/main" val="145400365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93DB4-67F1-457A-295C-A79488E38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LM as a Machine Learning Problem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6CBB357-581A-AEE8-334F-B64DF7996C7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Given the embeddings of the context, predict the word on the right side. </a:t>
            </a:r>
          </a:p>
          <a:p>
            <a:pPr lvl="1"/>
            <a:r>
              <a:rPr lang="en-US" dirty="0"/>
              <a:t>Dropping the right context for simplicity -- not a fundamental limitation. </a:t>
            </a:r>
          </a:p>
          <a:p>
            <a:pPr lvl="1"/>
            <a:endParaRPr lang="en-US" dirty="0"/>
          </a:p>
          <a:p>
            <a:r>
              <a:rPr lang="en-US" dirty="0"/>
              <a:t>Discard anything beyond its context window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1" name="object 8">
            <a:extLst>
              <a:ext uri="{FF2B5EF4-FFF2-40B4-BE49-F238E27FC236}">
                <a16:creationId xmlns:a16="http://schemas.microsoft.com/office/drawing/2014/main" id="{E7FB16E4-6739-2DBF-15E6-2FCDB8463093}"/>
              </a:ext>
            </a:extLst>
          </p:cNvPr>
          <p:cNvSpPr txBox="1"/>
          <p:nvPr/>
        </p:nvSpPr>
        <p:spPr>
          <a:xfrm>
            <a:off x="5671649" y="4079634"/>
            <a:ext cx="725805" cy="253435"/>
          </a:xfrm>
          <a:prstGeom prst="rect">
            <a:avLst/>
          </a:prstGeom>
          <a:solidFill>
            <a:srgbClr val="E44949"/>
          </a:solidFill>
        </p:spPr>
        <p:txBody>
          <a:bodyPr vert="horz" wrap="square" lIns="0" tIns="22384" rIns="0" bIns="0" rtlCol="0">
            <a:spAutoFit/>
          </a:bodyPr>
          <a:lstStyle/>
          <a:p>
            <a:pPr marL="212884">
              <a:spcBef>
                <a:spcPts val="176"/>
              </a:spcBef>
            </a:pPr>
            <a:r>
              <a:rPr sz="1500" spc="-11" dirty="0">
                <a:latin typeface="Corbel" panose="020B0503020204020204" pitchFamily="34" charset="0"/>
                <a:cs typeface="Calibri"/>
              </a:rPr>
              <a:t>into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2" name="object 9">
            <a:extLst>
              <a:ext uri="{FF2B5EF4-FFF2-40B4-BE49-F238E27FC236}">
                <a16:creationId xmlns:a16="http://schemas.microsoft.com/office/drawing/2014/main" id="{162552B8-DDE1-8C4B-F39E-540F6341B7CA}"/>
              </a:ext>
            </a:extLst>
          </p:cNvPr>
          <p:cNvSpPr txBox="1"/>
          <p:nvPr/>
        </p:nvSpPr>
        <p:spPr>
          <a:xfrm>
            <a:off x="4753305" y="4073918"/>
            <a:ext cx="73152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>
              <a:spcBef>
                <a:spcPts val="169"/>
              </a:spcBef>
            </a:pPr>
            <a:r>
              <a:rPr sz="1500" spc="-4" dirty="0">
                <a:latin typeface="Corbel" panose="020B0503020204020204" pitchFamily="34" charset="0"/>
                <a:cs typeface="Calibri"/>
              </a:rPr>
              <a:t>turning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3" name="object 10">
            <a:extLst>
              <a:ext uri="{FF2B5EF4-FFF2-40B4-BE49-F238E27FC236}">
                <a16:creationId xmlns:a16="http://schemas.microsoft.com/office/drawing/2014/main" id="{B9DC00BB-77AC-A1E0-93D8-476E6EF621A1}"/>
              </a:ext>
            </a:extLst>
          </p:cNvPr>
          <p:cNvSpPr txBox="1"/>
          <p:nvPr/>
        </p:nvSpPr>
        <p:spPr>
          <a:xfrm>
            <a:off x="3787470" y="4073918"/>
            <a:ext cx="862965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>
              <a:spcBef>
                <a:spcPts val="169"/>
              </a:spcBef>
            </a:pPr>
            <a:r>
              <a:rPr sz="1500" spc="-4" dirty="0">
                <a:latin typeface="Corbel" panose="020B0503020204020204" pitchFamily="34" charset="0"/>
                <a:cs typeface="Calibri"/>
              </a:rPr>
              <a:t>problems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4" name="object 11">
            <a:extLst>
              <a:ext uri="{FF2B5EF4-FFF2-40B4-BE49-F238E27FC236}">
                <a16:creationId xmlns:a16="http://schemas.microsoft.com/office/drawing/2014/main" id="{9DC9FA5B-707C-3FCB-865A-4177FA509699}"/>
              </a:ext>
            </a:extLst>
          </p:cNvPr>
          <p:cNvSpPr txBox="1"/>
          <p:nvPr/>
        </p:nvSpPr>
        <p:spPr>
          <a:xfrm>
            <a:off x="3028632" y="4085347"/>
            <a:ext cx="60059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 algn="ctr">
              <a:spcBef>
                <a:spcPts val="169"/>
              </a:spcBef>
            </a:pPr>
            <a:r>
              <a:rPr lang="en-US" sz="1500" dirty="0">
                <a:latin typeface="Corbel" panose="020B0503020204020204" pitchFamily="34" charset="0"/>
                <a:cs typeface="Calibri"/>
              </a:rPr>
              <a:t>our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cxnSp>
        <p:nvCxnSpPr>
          <p:cNvPr id="20" name="Curved Connector 19">
            <a:extLst>
              <a:ext uri="{FF2B5EF4-FFF2-40B4-BE49-F238E27FC236}">
                <a16:creationId xmlns:a16="http://schemas.microsoft.com/office/drawing/2014/main" id="{B30BE311-72EF-FDB4-B344-A52ECC5DBAC8}"/>
              </a:ext>
            </a:extLst>
          </p:cNvPr>
          <p:cNvCxnSpPr>
            <a:stCxn id="11" idx="0"/>
            <a:endCxn id="13" idx="0"/>
          </p:cNvCxnSpPr>
          <p:nvPr/>
        </p:nvCxnSpPr>
        <p:spPr>
          <a:xfrm rot="16200000" flipV="1">
            <a:off x="5123895" y="3168976"/>
            <a:ext cx="5716" cy="1815599"/>
          </a:xfrm>
          <a:prstGeom prst="curvedConnector3">
            <a:avLst>
              <a:gd name="adj1" fmla="val 9123216"/>
            </a:avLst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urved Connector 22">
            <a:extLst>
              <a:ext uri="{FF2B5EF4-FFF2-40B4-BE49-F238E27FC236}">
                <a16:creationId xmlns:a16="http://schemas.microsoft.com/office/drawing/2014/main" id="{1512D110-D854-9BC4-2B54-873D891C8E92}"/>
              </a:ext>
            </a:extLst>
          </p:cNvPr>
          <p:cNvCxnSpPr>
            <a:cxnSpLocks/>
            <a:stCxn id="11" idx="0"/>
            <a:endCxn id="12" idx="0"/>
          </p:cNvCxnSpPr>
          <p:nvPr/>
        </p:nvCxnSpPr>
        <p:spPr>
          <a:xfrm rot="16200000" flipV="1">
            <a:off x="5573951" y="3619032"/>
            <a:ext cx="5716" cy="915487"/>
          </a:xfrm>
          <a:prstGeom prst="curvedConnector3">
            <a:avLst>
              <a:gd name="adj1" fmla="val 4099300"/>
            </a:avLst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bject 11">
            <a:extLst>
              <a:ext uri="{FF2B5EF4-FFF2-40B4-BE49-F238E27FC236}">
                <a16:creationId xmlns:a16="http://schemas.microsoft.com/office/drawing/2014/main" id="{F0000C1D-9AAA-E89C-210B-0212A2F736B8}"/>
              </a:ext>
            </a:extLst>
          </p:cNvPr>
          <p:cNvSpPr txBox="1"/>
          <p:nvPr/>
        </p:nvSpPr>
        <p:spPr>
          <a:xfrm>
            <a:off x="2245162" y="4085347"/>
            <a:ext cx="60059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 algn="ctr">
              <a:spcBef>
                <a:spcPts val="169"/>
              </a:spcBef>
            </a:pPr>
            <a:r>
              <a:rPr lang="en-US" sz="1500" dirty="0">
                <a:latin typeface="Corbel" panose="020B0503020204020204" pitchFamily="34" charset="0"/>
                <a:cs typeface="Calibri"/>
              </a:rPr>
              <a:t>and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cxnSp>
        <p:nvCxnSpPr>
          <p:cNvPr id="26" name="Curved Connector 25">
            <a:extLst>
              <a:ext uri="{FF2B5EF4-FFF2-40B4-BE49-F238E27FC236}">
                <a16:creationId xmlns:a16="http://schemas.microsoft.com/office/drawing/2014/main" id="{DAC011FE-C113-9CDF-4F7C-0B0EA0E37A4E}"/>
              </a:ext>
            </a:extLst>
          </p:cNvPr>
          <p:cNvCxnSpPr>
            <a:cxnSpLocks/>
            <a:stCxn id="11" idx="0"/>
            <a:endCxn id="14" idx="0"/>
          </p:cNvCxnSpPr>
          <p:nvPr/>
        </p:nvCxnSpPr>
        <p:spPr>
          <a:xfrm rot="16200000" flipH="1" flipV="1">
            <a:off x="4678883" y="2729677"/>
            <a:ext cx="5713" cy="2705625"/>
          </a:xfrm>
          <a:prstGeom prst="curvedConnector3">
            <a:avLst>
              <a:gd name="adj1" fmla="val -10860949"/>
            </a:avLst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urved Connector 29">
            <a:extLst>
              <a:ext uri="{FF2B5EF4-FFF2-40B4-BE49-F238E27FC236}">
                <a16:creationId xmlns:a16="http://schemas.microsoft.com/office/drawing/2014/main" id="{1B9F5F9B-DC09-4414-1E8D-A910C0555F58}"/>
              </a:ext>
            </a:extLst>
          </p:cNvPr>
          <p:cNvCxnSpPr>
            <a:cxnSpLocks/>
            <a:stCxn id="11" idx="0"/>
            <a:endCxn id="25" idx="0"/>
          </p:cNvCxnSpPr>
          <p:nvPr/>
        </p:nvCxnSpPr>
        <p:spPr>
          <a:xfrm rot="16200000" flipH="1" flipV="1">
            <a:off x="4287148" y="2337942"/>
            <a:ext cx="5713" cy="3489095"/>
          </a:xfrm>
          <a:prstGeom prst="curvedConnector3">
            <a:avLst>
              <a:gd name="adj1" fmla="val -12385279"/>
            </a:avLst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bject 13">
            <a:extLst>
              <a:ext uri="{FF2B5EF4-FFF2-40B4-BE49-F238E27FC236}">
                <a16:creationId xmlns:a16="http://schemas.microsoft.com/office/drawing/2014/main" id="{2D225A69-237B-41E4-328D-59E00232739C}"/>
              </a:ext>
            </a:extLst>
          </p:cNvPr>
          <p:cNvSpPr/>
          <p:nvPr/>
        </p:nvSpPr>
        <p:spPr>
          <a:xfrm>
            <a:off x="2310938" y="4453965"/>
            <a:ext cx="3223713" cy="91445"/>
          </a:xfrm>
          <a:custGeom>
            <a:avLst/>
            <a:gdLst/>
            <a:ahLst/>
            <a:cxnLst/>
            <a:rect l="l" t="t" r="r" b="b"/>
            <a:pathLst>
              <a:path w="2296160" h="160020">
                <a:moveTo>
                  <a:pt x="2295948" y="2"/>
                </a:moveTo>
                <a:lnTo>
                  <a:pt x="2294900" y="31146"/>
                </a:lnTo>
                <a:lnTo>
                  <a:pt x="2292042" y="56578"/>
                </a:lnTo>
                <a:lnTo>
                  <a:pt x="2287803" y="73725"/>
                </a:lnTo>
                <a:lnTo>
                  <a:pt x="2282613" y="80012"/>
                </a:lnTo>
                <a:lnTo>
                  <a:pt x="1143904" y="80010"/>
                </a:lnTo>
                <a:lnTo>
                  <a:pt x="1138713" y="86297"/>
                </a:lnTo>
                <a:lnTo>
                  <a:pt x="1134474" y="103444"/>
                </a:lnTo>
                <a:lnTo>
                  <a:pt x="1131616" y="128876"/>
                </a:lnTo>
                <a:lnTo>
                  <a:pt x="1130569" y="160020"/>
                </a:lnTo>
                <a:lnTo>
                  <a:pt x="1129520" y="128876"/>
                </a:lnTo>
                <a:lnTo>
                  <a:pt x="1126662" y="103444"/>
                </a:lnTo>
                <a:lnTo>
                  <a:pt x="1122423" y="86297"/>
                </a:lnTo>
                <a:lnTo>
                  <a:pt x="1117233" y="80010"/>
                </a:lnTo>
                <a:lnTo>
                  <a:pt x="13335" y="80010"/>
                </a:lnTo>
                <a:lnTo>
                  <a:pt x="8144" y="73722"/>
                </a:lnTo>
                <a:lnTo>
                  <a:pt x="3905" y="56575"/>
                </a:lnTo>
                <a:lnTo>
                  <a:pt x="1047" y="31143"/>
                </a:ln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50" dirty="0">
              <a:latin typeface="Corbel" panose="020B0503020204020204" pitchFamily="34" charset="0"/>
            </a:endParaRPr>
          </a:p>
        </p:txBody>
      </p:sp>
      <p:sp>
        <p:nvSpPr>
          <p:cNvPr id="40" name="object 15">
            <a:extLst>
              <a:ext uri="{FF2B5EF4-FFF2-40B4-BE49-F238E27FC236}">
                <a16:creationId xmlns:a16="http://schemas.microsoft.com/office/drawing/2014/main" id="{413806C5-B797-D2AD-A50C-D05043E5BAFB}"/>
              </a:ext>
            </a:extLst>
          </p:cNvPr>
          <p:cNvSpPr txBox="1"/>
          <p:nvPr/>
        </p:nvSpPr>
        <p:spPr>
          <a:xfrm>
            <a:off x="2610193" y="4524508"/>
            <a:ext cx="4941943" cy="225383"/>
          </a:xfrm>
          <a:prstGeom prst="rect">
            <a:avLst/>
          </a:prstGeom>
        </p:spPr>
        <p:txBody>
          <a:bodyPr vert="horz" wrap="square" lIns="0" tIns="20003" rIns="0" bIns="0" rtlCol="0">
            <a:spAutoFit/>
          </a:bodyPr>
          <a:lstStyle/>
          <a:p>
            <a:pPr marL="9525" marR="3810">
              <a:lnSpc>
                <a:spcPts val="1583"/>
              </a:lnSpc>
              <a:spcBef>
                <a:spcPts val="158"/>
              </a:spcBef>
              <a:tabLst>
                <a:tab pos="1689259" algn="l"/>
                <a:tab pos="2656046" algn="l"/>
              </a:tabLst>
            </a:pPr>
            <a:r>
              <a:rPr lang="en-US" sz="1350" spc="-11" dirty="0">
                <a:latin typeface="Corbel" panose="020B0503020204020204" pitchFamily="34" charset="0"/>
                <a:cs typeface="Calibri"/>
              </a:rPr>
              <a:t>     </a:t>
            </a:r>
            <a:r>
              <a:rPr sz="1350" spc="-11" dirty="0">
                <a:latin typeface="Corbel" panose="020B0503020204020204" pitchFamily="34" charset="0"/>
                <a:cs typeface="Calibri"/>
              </a:rPr>
              <a:t>context</a:t>
            </a:r>
            <a:r>
              <a:rPr sz="1350" spc="8" dirty="0">
                <a:latin typeface="Corbel" panose="020B0503020204020204" pitchFamily="34" charset="0"/>
                <a:cs typeface="Calibri"/>
              </a:rPr>
              <a:t> </a:t>
            </a:r>
            <a:r>
              <a:rPr sz="1350" spc="-8" dirty="0">
                <a:latin typeface="Corbel" panose="020B0503020204020204" pitchFamily="34" charset="0"/>
                <a:cs typeface="Calibri"/>
              </a:rPr>
              <a:t>words</a:t>
            </a:r>
            <a:r>
              <a:rPr lang="en-US" sz="1350" spc="-8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350" spc="-4" dirty="0">
                <a:latin typeface="Corbel" panose="020B0503020204020204" pitchFamily="34" charset="0"/>
                <a:cs typeface="Calibri"/>
              </a:rPr>
              <a:t>in</a:t>
            </a:r>
            <a:r>
              <a:rPr lang="en-US" sz="1350" spc="8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350" dirty="0">
                <a:latin typeface="Corbel" panose="020B0503020204020204" pitchFamily="34" charset="0"/>
                <a:cs typeface="Calibri"/>
              </a:rPr>
              <a:t>window</a:t>
            </a:r>
            <a:r>
              <a:rPr lang="en-US" sz="1350" spc="4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350" dirty="0">
                <a:latin typeface="Corbel" panose="020B0503020204020204" pitchFamily="34" charset="0"/>
                <a:cs typeface="Calibri"/>
              </a:rPr>
              <a:t>of</a:t>
            </a:r>
            <a:r>
              <a:rPr lang="en-US" sz="1350" spc="4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350" spc="-11" dirty="0">
                <a:latin typeface="Corbel" panose="020B0503020204020204" pitchFamily="34" charset="0"/>
                <a:cs typeface="Calibri"/>
              </a:rPr>
              <a:t>size</a:t>
            </a:r>
            <a:r>
              <a:rPr lang="en-US" sz="1350" spc="11" dirty="0">
                <a:latin typeface="Corbel" panose="020B0503020204020204" pitchFamily="34" charset="0"/>
                <a:cs typeface="Calibri"/>
              </a:rPr>
              <a:t> 4</a:t>
            </a:r>
            <a:r>
              <a:rPr lang="en-US" sz="1350" dirty="0">
                <a:latin typeface="Corbel" panose="020B0503020204020204" pitchFamily="34" charset="0"/>
                <a:cs typeface="Calibri"/>
              </a:rPr>
              <a:t> </a:t>
            </a:r>
            <a:r>
              <a:rPr sz="1350" spc="-8" dirty="0">
                <a:latin typeface="Corbel" panose="020B0503020204020204" pitchFamily="34" charset="0"/>
                <a:cs typeface="Calibri"/>
              </a:rPr>
              <a:t>	</a:t>
            </a:r>
            <a:r>
              <a:rPr lang="en-US" sz="1350" spc="-8" dirty="0">
                <a:latin typeface="Corbel" panose="020B0503020204020204" pitchFamily="34" charset="0"/>
                <a:cs typeface="Calibri"/>
              </a:rPr>
              <a:t>    </a:t>
            </a:r>
            <a:r>
              <a:rPr sz="2025" spc="11" baseline="1543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2025" spc="11" baseline="1543" dirty="0">
                <a:latin typeface="Corbel" panose="020B0503020204020204" pitchFamily="34" charset="0"/>
                <a:cs typeface="Calibri"/>
              </a:rPr>
              <a:t>    target </a:t>
            </a:r>
            <a:r>
              <a:rPr lang="en-US" sz="2025" spc="-17" baseline="1543" dirty="0">
                <a:latin typeface="Corbel" panose="020B0503020204020204" pitchFamily="34" charset="0"/>
                <a:cs typeface="Calibri"/>
              </a:rPr>
              <a:t>word</a:t>
            </a:r>
          </a:p>
        </p:txBody>
      </p:sp>
      <p:sp>
        <p:nvSpPr>
          <p:cNvPr id="41" name="object 16">
            <a:extLst>
              <a:ext uri="{FF2B5EF4-FFF2-40B4-BE49-F238E27FC236}">
                <a16:creationId xmlns:a16="http://schemas.microsoft.com/office/drawing/2014/main" id="{AB020CE1-B4D9-0C6C-2E41-0E5189BF2A5A}"/>
              </a:ext>
            </a:extLst>
          </p:cNvPr>
          <p:cNvSpPr/>
          <p:nvPr/>
        </p:nvSpPr>
        <p:spPr>
          <a:xfrm>
            <a:off x="5734511" y="4465393"/>
            <a:ext cx="600075" cy="91445"/>
          </a:xfrm>
          <a:custGeom>
            <a:avLst/>
            <a:gdLst/>
            <a:ahLst/>
            <a:cxnLst/>
            <a:rect l="l" t="t" r="r" b="b"/>
            <a:pathLst>
              <a:path w="800100" h="152400">
                <a:moveTo>
                  <a:pt x="800105" y="0"/>
                </a:moveTo>
                <a:lnTo>
                  <a:pt x="799106" y="29660"/>
                </a:lnTo>
                <a:lnTo>
                  <a:pt x="796385" y="53881"/>
                </a:lnTo>
                <a:lnTo>
                  <a:pt x="792348" y="70211"/>
                </a:lnTo>
                <a:lnTo>
                  <a:pt x="787405" y="76200"/>
                </a:lnTo>
                <a:lnTo>
                  <a:pt x="406686" y="76200"/>
                </a:lnTo>
                <a:lnTo>
                  <a:pt x="401743" y="82188"/>
                </a:lnTo>
                <a:lnTo>
                  <a:pt x="397706" y="98518"/>
                </a:lnTo>
                <a:lnTo>
                  <a:pt x="394985" y="122739"/>
                </a:lnTo>
                <a:lnTo>
                  <a:pt x="393987" y="152400"/>
                </a:lnTo>
                <a:lnTo>
                  <a:pt x="392988" y="122739"/>
                </a:lnTo>
                <a:lnTo>
                  <a:pt x="390267" y="98518"/>
                </a:lnTo>
                <a:lnTo>
                  <a:pt x="386230" y="82188"/>
                </a:lnTo>
                <a:lnTo>
                  <a:pt x="381287" y="76200"/>
                </a:lnTo>
                <a:lnTo>
                  <a:pt x="12699" y="76200"/>
                </a:lnTo>
                <a:lnTo>
                  <a:pt x="7756" y="70211"/>
                </a:lnTo>
                <a:lnTo>
                  <a:pt x="3719" y="53881"/>
                </a:lnTo>
                <a:lnTo>
                  <a:pt x="998" y="29660"/>
                </a:ln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50" dirty="0"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55474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11FDAB-D6D2-2456-F626-25E621A0085C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2228850"/>
            <a:ext cx="8578850" cy="2403475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5400" dirty="0"/>
              <a:t>     The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399A99-B593-2E23-FD3B-6B8153294B6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94725" y="4662488"/>
            <a:ext cx="549275" cy="393700"/>
          </a:xfrm>
          <a:prstGeom prst="rect">
            <a:avLst/>
          </a:prstGeom>
        </p:spPr>
        <p:txBody>
          <a:bodyPr/>
          <a:lstStyle/>
          <a:p>
            <a:fld id="{494B4E53-BCCB-BE4E-A28A-722B6992CCD5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121014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93DB4-67F1-457A-295C-A79488E38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 Fixed-Window Neural LM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E6CBB357-581A-AEE8-334F-B64DF7996C72}"/>
                  </a:ext>
                </a:extLst>
              </p:cNvPr>
              <p:cNvSpPr>
                <a:spLocks noGrp="1"/>
              </p:cNvSpPr>
              <p:nvPr>
                <p:ph type="body" sz="quarter" idx="16"/>
              </p:nvPr>
            </p:nvSpPr>
            <p:spPr/>
            <p:txBody>
              <a:bodyPr/>
              <a:lstStyle/>
              <a:p>
                <a:r>
                  <a:rPr lang="en-US" dirty="0"/>
                  <a:t>Given the embeddings of the </a:t>
                </a:r>
                <a:r>
                  <a:rPr lang="en-US" dirty="0">
                    <a:solidFill>
                      <a:srgbClr val="E400D9"/>
                    </a:solidFill>
                  </a:rPr>
                  <a:t>context</a:t>
                </a:r>
                <a:r>
                  <a:rPr lang="en-US" dirty="0"/>
                  <a:t>, predict a </a:t>
                </a:r>
                <a:r>
                  <a:rPr lang="en-US" dirty="0">
                    <a:solidFill>
                      <a:srgbClr val="C00000"/>
                    </a:solidFill>
                  </a:rPr>
                  <a:t>target word </a:t>
                </a:r>
                <a:r>
                  <a:rPr lang="en-US" dirty="0"/>
                  <a:t>on the right side. </a:t>
                </a:r>
              </a:p>
              <a:p>
                <a:pPr lvl="1"/>
                <a:r>
                  <a:rPr lang="en-US" dirty="0"/>
                  <a:t>Dropping the right context for simplicity -- not a fundamental limitation. </a:t>
                </a:r>
              </a:p>
              <a:p>
                <a:r>
                  <a:rPr lang="en-US" dirty="0"/>
                  <a:t>Training this model is basically optimizing its parameters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solidFill>
                          <a:srgbClr val="0006C7"/>
                        </a:solidFill>
                        <a:latin typeface="Cambria Math" panose="02040503050406030204" pitchFamily="18" charset="0"/>
                      </a:rPr>
                      <m:t>Θ</m:t>
                    </m:r>
                  </m:oMath>
                </a14:m>
                <a:r>
                  <a:rPr lang="en-US" dirty="0"/>
                  <a:t> such that it assigns </a:t>
                </a:r>
                <a:br>
                  <a:rPr lang="en-US" dirty="0"/>
                </a:br>
                <a:r>
                  <a:rPr lang="en-US" dirty="0"/>
                  <a:t>high probability to the </a:t>
                </a:r>
                <a:r>
                  <a:rPr lang="en-US" dirty="0">
                    <a:solidFill>
                      <a:srgbClr val="C00000"/>
                    </a:solidFill>
                  </a:rPr>
                  <a:t>target word</a:t>
                </a:r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E6CBB357-581A-AEE8-334F-B64DF7996C7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6"/>
              </p:nvPr>
            </p:nvSpPr>
            <p:spPr>
              <a:blipFill>
                <a:blip r:embed="rId2"/>
                <a:stretch>
                  <a:fillRect l="-471" t="-12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object 8">
            <a:extLst>
              <a:ext uri="{FF2B5EF4-FFF2-40B4-BE49-F238E27FC236}">
                <a16:creationId xmlns:a16="http://schemas.microsoft.com/office/drawing/2014/main" id="{E7FB16E4-6739-2DBF-15E6-2FCDB8463093}"/>
              </a:ext>
            </a:extLst>
          </p:cNvPr>
          <p:cNvSpPr txBox="1"/>
          <p:nvPr/>
        </p:nvSpPr>
        <p:spPr>
          <a:xfrm>
            <a:off x="5671649" y="4079634"/>
            <a:ext cx="725805" cy="253435"/>
          </a:xfrm>
          <a:prstGeom prst="rect">
            <a:avLst/>
          </a:prstGeom>
          <a:solidFill>
            <a:srgbClr val="E44949"/>
          </a:solidFill>
        </p:spPr>
        <p:txBody>
          <a:bodyPr vert="horz" wrap="square" lIns="0" tIns="22384" rIns="0" bIns="0" rtlCol="0">
            <a:spAutoFit/>
          </a:bodyPr>
          <a:lstStyle/>
          <a:p>
            <a:pPr marL="212884">
              <a:spcBef>
                <a:spcPts val="176"/>
              </a:spcBef>
            </a:pPr>
            <a:r>
              <a:rPr sz="1500" spc="-11" dirty="0">
                <a:latin typeface="Corbel" panose="020B0503020204020204" pitchFamily="34" charset="0"/>
                <a:cs typeface="Calibri"/>
              </a:rPr>
              <a:t>into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2" name="object 9">
            <a:extLst>
              <a:ext uri="{FF2B5EF4-FFF2-40B4-BE49-F238E27FC236}">
                <a16:creationId xmlns:a16="http://schemas.microsoft.com/office/drawing/2014/main" id="{162552B8-DDE1-8C4B-F39E-540F6341B7CA}"/>
              </a:ext>
            </a:extLst>
          </p:cNvPr>
          <p:cNvSpPr txBox="1"/>
          <p:nvPr/>
        </p:nvSpPr>
        <p:spPr>
          <a:xfrm>
            <a:off x="4813532" y="4082489"/>
            <a:ext cx="73152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>
              <a:spcBef>
                <a:spcPts val="169"/>
              </a:spcBef>
            </a:pPr>
            <a:r>
              <a:rPr sz="1500" spc="-4" dirty="0">
                <a:latin typeface="Corbel" panose="020B0503020204020204" pitchFamily="34" charset="0"/>
                <a:cs typeface="Calibri"/>
              </a:rPr>
              <a:t>turning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3" name="object 10">
            <a:extLst>
              <a:ext uri="{FF2B5EF4-FFF2-40B4-BE49-F238E27FC236}">
                <a16:creationId xmlns:a16="http://schemas.microsoft.com/office/drawing/2014/main" id="{B9DC00BB-77AC-A1E0-93D8-476E6EF621A1}"/>
              </a:ext>
            </a:extLst>
          </p:cNvPr>
          <p:cNvSpPr txBox="1"/>
          <p:nvPr/>
        </p:nvSpPr>
        <p:spPr>
          <a:xfrm>
            <a:off x="3787470" y="4073918"/>
            <a:ext cx="862965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>
              <a:spcBef>
                <a:spcPts val="169"/>
              </a:spcBef>
            </a:pPr>
            <a:r>
              <a:rPr sz="1500" spc="-4" dirty="0">
                <a:latin typeface="Corbel" panose="020B0503020204020204" pitchFamily="34" charset="0"/>
                <a:cs typeface="Calibri"/>
              </a:rPr>
              <a:t>problems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4" name="object 11">
            <a:extLst>
              <a:ext uri="{FF2B5EF4-FFF2-40B4-BE49-F238E27FC236}">
                <a16:creationId xmlns:a16="http://schemas.microsoft.com/office/drawing/2014/main" id="{9DC9FA5B-707C-3FCB-865A-4177FA509699}"/>
              </a:ext>
            </a:extLst>
          </p:cNvPr>
          <p:cNvSpPr txBox="1"/>
          <p:nvPr/>
        </p:nvSpPr>
        <p:spPr>
          <a:xfrm>
            <a:off x="2994919" y="4067743"/>
            <a:ext cx="60059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 algn="ctr">
              <a:spcBef>
                <a:spcPts val="169"/>
              </a:spcBef>
            </a:pPr>
            <a:r>
              <a:rPr lang="en-US" sz="1500" dirty="0">
                <a:latin typeface="Corbel" panose="020B0503020204020204" pitchFamily="34" charset="0"/>
                <a:cs typeface="Calibri"/>
              </a:rPr>
              <a:t>our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6" name="object 13">
            <a:extLst>
              <a:ext uri="{FF2B5EF4-FFF2-40B4-BE49-F238E27FC236}">
                <a16:creationId xmlns:a16="http://schemas.microsoft.com/office/drawing/2014/main" id="{B487E0EA-221F-1366-C88D-AA55087C62F6}"/>
              </a:ext>
            </a:extLst>
          </p:cNvPr>
          <p:cNvSpPr/>
          <p:nvPr/>
        </p:nvSpPr>
        <p:spPr>
          <a:xfrm>
            <a:off x="2310938" y="4453965"/>
            <a:ext cx="3223713" cy="91445"/>
          </a:xfrm>
          <a:custGeom>
            <a:avLst/>
            <a:gdLst/>
            <a:ahLst/>
            <a:cxnLst/>
            <a:rect l="l" t="t" r="r" b="b"/>
            <a:pathLst>
              <a:path w="2296160" h="160020">
                <a:moveTo>
                  <a:pt x="2295948" y="2"/>
                </a:moveTo>
                <a:lnTo>
                  <a:pt x="2294900" y="31146"/>
                </a:lnTo>
                <a:lnTo>
                  <a:pt x="2292042" y="56578"/>
                </a:lnTo>
                <a:lnTo>
                  <a:pt x="2287803" y="73725"/>
                </a:lnTo>
                <a:lnTo>
                  <a:pt x="2282613" y="80012"/>
                </a:lnTo>
                <a:lnTo>
                  <a:pt x="1143904" y="80010"/>
                </a:lnTo>
                <a:lnTo>
                  <a:pt x="1138713" y="86297"/>
                </a:lnTo>
                <a:lnTo>
                  <a:pt x="1134474" y="103444"/>
                </a:lnTo>
                <a:lnTo>
                  <a:pt x="1131616" y="128876"/>
                </a:lnTo>
                <a:lnTo>
                  <a:pt x="1130569" y="160020"/>
                </a:lnTo>
                <a:lnTo>
                  <a:pt x="1129520" y="128876"/>
                </a:lnTo>
                <a:lnTo>
                  <a:pt x="1126662" y="103444"/>
                </a:lnTo>
                <a:lnTo>
                  <a:pt x="1122423" y="86297"/>
                </a:lnTo>
                <a:lnTo>
                  <a:pt x="1117233" y="80010"/>
                </a:lnTo>
                <a:lnTo>
                  <a:pt x="13335" y="80010"/>
                </a:lnTo>
                <a:lnTo>
                  <a:pt x="8144" y="73722"/>
                </a:lnTo>
                <a:lnTo>
                  <a:pt x="3905" y="56575"/>
                </a:lnTo>
                <a:lnTo>
                  <a:pt x="1047" y="31143"/>
                </a:ln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50" dirty="0">
              <a:latin typeface="Corbel" panose="020B0503020204020204" pitchFamily="34" charset="0"/>
            </a:endParaRPr>
          </a:p>
        </p:txBody>
      </p:sp>
      <p:sp>
        <p:nvSpPr>
          <p:cNvPr id="18" name="object 15">
            <a:extLst>
              <a:ext uri="{FF2B5EF4-FFF2-40B4-BE49-F238E27FC236}">
                <a16:creationId xmlns:a16="http://schemas.microsoft.com/office/drawing/2014/main" id="{42FBF3C8-72DA-2AE3-652E-69E289B38DAE}"/>
              </a:ext>
            </a:extLst>
          </p:cNvPr>
          <p:cNvSpPr txBox="1"/>
          <p:nvPr/>
        </p:nvSpPr>
        <p:spPr>
          <a:xfrm>
            <a:off x="2610193" y="4524508"/>
            <a:ext cx="4941943" cy="225383"/>
          </a:xfrm>
          <a:prstGeom prst="rect">
            <a:avLst/>
          </a:prstGeom>
        </p:spPr>
        <p:txBody>
          <a:bodyPr vert="horz" wrap="square" lIns="0" tIns="20003" rIns="0" bIns="0" rtlCol="0">
            <a:spAutoFit/>
          </a:bodyPr>
          <a:lstStyle/>
          <a:p>
            <a:pPr marL="9525" marR="3810">
              <a:lnSpc>
                <a:spcPts val="1583"/>
              </a:lnSpc>
              <a:spcBef>
                <a:spcPts val="158"/>
              </a:spcBef>
              <a:tabLst>
                <a:tab pos="1689259" algn="l"/>
                <a:tab pos="2656046" algn="l"/>
              </a:tabLst>
            </a:pPr>
            <a:r>
              <a:rPr lang="en-US" sz="1350" spc="-11" dirty="0">
                <a:latin typeface="Corbel" panose="020B0503020204020204" pitchFamily="34" charset="0"/>
                <a:cs typeface="Calibri"/>
              </a:rPr>
              <a:t>     </a:t>
            </a:r>
            <a:r>
              <a:rPr sz="1350" spc="-11" dirty="0">
                <a:latin typeface="Corbel" panose="020B0503020204020204" pitchFamily="34" charset="0"/>
                <a:cs typeface="Calibri"/>
              </a:rPr>
              <a:t>context</a:t>
            </a:r>
            <a:r>
              <a:rPr sz="1350" spc="8" dirty="0">
                <a:latin typeface="Corbel" panose="020B0503020204020204" pitchFamily="34" charset="0"/>
                <a:cs typeface="Calibri"/>
              </a:rPr>
              <a:t> </a:t>
            </a:r>
            <a:r>
              <a:rPr sz="1350" spc="-8" dirty="0">
                <a:latin typeface="Corbel" panose="020B0503020204020204" pitchFamily="34" charset="0"/>
                <a:cs typeface="Calibri"/>
              </a:rPr>
              <a:t>words</a:t>
            </a:r>
            <a:r>
              <a:rPr lang="en-US" sz="1350" spc="-8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350" spc="-4" dirty="0">
                <a:latin typeface="Corbel" panose="020B0503020204020204" pitchFamily="34" charset="0"/>
                <a:cs typeface="Calibri"/>
              </a:rPr>
              <a:t>in</a:t>
            </a:r>
            <a:r>
              <a:rPr lang="en-US" sz="1350" spc="8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350" dirty="0">
                <a:latin typeface="Corbel" panose="020B0503020204020204" pitchFamily="34" charset="0"/>
                <a:cs typeface="Calibri"/>
              </a:rPr>
              <a:t>window</a:t>
            </a:r>
            <a:r>
              <a:rPr lang="en-US" sz="1350" spc="4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350" dirty="0">
                <a:latin typeface="Corbel" panose="020B0503020204020204" pitchFamily="34" charset="0"/>
                <a:cs typeface="Calibri"/>
              </a:rPr>
              <a:t>of</a:t>
            </a:r>
            <a:r>
              <a:rPr lang="en-US" sz="1350" spc="4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350" spc="-11" dirty="0">
                <a:latin typeface="Corbel" panose="020B0503020204020204" pitchFamily="34" charset="0"/>
                <a:cs typeface="Calibri"/>
              </a:rPr>
              <a:t>size</a:t>
            </a:r>
            <a:r>
              <a:rPr lang="en-US" sz="1350" spc="11" dirty="0">
                <a:latin typeface="Corbel" panose="020B0503020204020204" pitchFamily="34" charset="0"/>
                <a:cs typeface="Calibri"/>
              </a:rPr>
              <a:t> 4</a:t>
            </a:r>
            <a:r>
              <a:rPr lang="en-US" sz="1350" dirty="0">
                <a:latin typeface="Corbel" panose="020B0503020204020204" pitchFamily="34" charset="0"/>
                <a:cs typeface="Calibri"/>
              </a:rPr>
              <a:t> </a:t>
            </a:r>
            <a:r>
              <a:rPr sz="1350" spc="-8" dirty="0">
                <a:latin typeface="Corbel" panose="020B0503020204020204" pitchFamily="34" charset="0"/>
                <a:cs typeface="Calibri"/>
              </a:rPr>
              <a:t>	</a:t>
            </a:r>
            <a:r>
              <a:rPr lang="en-US" sz="1350" spc="-8" dirty="0">
                <a:latin typeface="Corbel" panose="020B0503020204020204" pitchFamily="34" charset="0"/>
                <a:cs typeface="Calibri"/>
              </a:rPr>
              <a:t>    </a:t>
            </a:r>
            <a:r>
              <a:rPr sz="2025" spc="11" baseline="1543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2025" spc="11" baseline="1543" dirty="0">
                <a:latin typeface="Corbel" panose="020B0503020204020204" pitchFamily="34" charset="0"/>
                <a:cs typeface="Calibri"/>
              </a:rPr>
              <a:t>    target </a:t>
            </a:r>
            <a:r>
              <a:rPr lang="en-US" sz="2025" spc="-17" baseline="1543" dirty="0">
                <a:latin typeface="Corbel" panose="020B0503020204020204" pitchFamily="34" charset="0"/>
                <a:cs typeface="Calibri"/>
              </a:rPr>
              <a:t>word</a:t>
            </a:r>
          </a:p>
        </p:txBody>
      </p:sp>
      <p:sp>
        <p:nvSpPr>
          <p:cNvPr id="25" name="object 11">
            <a:extLst>
              <a:ext uri="{FF2B5EF4-FFF2-40B4-BE49-F238E27FC236}">
                <a16:creationId xmlns:a16="http://schemas.microsoft.com/office/drawing/2014/main" id="{F0000C1D-9AAA-E89C-210B-0212A2F736B8}"/>
              </a:ext>
            </a:extLst>
          </p:cNvPr>
          <p:cNvSpPr txBox="1"/>
          <p:nvPr/>
        </p:nvSpPr>
        <p:spPr>
          <a:xfrm>
            <a:off x="2165666" y="4067743"/>
            <a:ext cx="60059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 algn="ctr">
              <a:spcBef>
                <a:spcPts val="169"/>
              </a:spcBef>
            </a:pPr>
            <a:r>
              <a:rPr lang="en-US" sz="1500" dirty="0">
                <a:latin typeface="Corbel" panose="020B0503020204020204" pitchFamily="34" charset="0"/>
                <a:cs typeface="Calibri"/>
              </a:rPr>
              <a:t>and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cxnSp>
        <p:nvCxnSpPr>
          <p:cNvPr id="30" name="Curved Connector 29">
            <a:extLst>
              <a:ext uri="{FF2B5EF4-FFF2-40B4-BE49-F238E27FC236}">
                <a16:creationId xmlns:a16="http://schemas.microsoft.com/office/drawing/2014/main" id="{1B9F5F9B-DC09-4414-1E8D-A910C0555F58}"/>
              </a:ext>
            </a:extLst>
          </p:cNvPr>
          <p:cNvCxnSpPr>
            <a:cxnSpLocks/>
            <a:stCxn id="6" idx="2"/>
            <a:endCxn id="25" idx="0"/>
          </p:cNvCxnSpPr>
          <p:nvPr/>
        </p:nvCxnSpPr>
        <p:spPr>
          <a:xfrm rot="5400000">
            <a:off x="2158395" y="3760177"/>
            <a:ext cx="615132" cy="12700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5DCAD4E7-CB28-E65F-8147-CCBBB26D7E6E}"/>
              </a:ext>
            </a:extLst>
          </p:cNvPr>
          <p:cNvSpPr/>
          <p:nvPr/>
        </p:nvSpPr>
        <p:spPr>
          <a:xfrm>
            <a:off x="2165666" y="324306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EB9C6D4-A513-5EC7-6CCB-2EA4CFE9DBF4}"/>
              </a:ext>
            </a:extLst>
          </p:cNvPr>
          <p:cNvSpPr/>
          <p:nvPr/>
        </p:nvSpPr>
        <p:spPr>
          <a:xfrm>
            <a:off x="2994919" y="324306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8F34219-5370-7FEA-E2C3-2A149D0ABA91}"/>
              </a:ext>
            </a:extLst>
          </p:cNvPr>
          <p:cNvSpPr/>
          <p:nvPr/>
        </p:nvSpPr>
        <p:spPr>
          <a:xfrm>
            <a:off x="3918657" y="324306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D2EA24B-FE57-9120-84C6-7CC56FF38E45}"/>
              </a:ext>
            </a:extLst>
          </p:cNvPr>
          <p:cNvSpPr/>
          <p:nvPr/>
        </p:nvSpPr>
        <p:spPr>
          <a:xfrm>
            <a:off x="4887309" y="324306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AE26337-DADC-6028-F7CB-2E7D0CEA24F3}"/>
                  </a:ext>
                </a:extLst>
              </p:cNvPr>
              <p:cNvSpPr txBox="1"/>
              <p:nvPr/>
            </p:nvSpPr>
            <p:spPr>
              <a:xfrm>
                <a:off x="5624141" y="3070559"/>
                <a:ext cx="627074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US" sz="3200" smtClean="0">
                          <a:solidFill>
                            <a:srgbClr val="0006C7"/>
                          </a:solidFill>
                          <a:latin typeface="Cambria Math" panose="02040503050406030204" pitchFamily="18" charset="0"/>
                        </a:rPr>
                        <m:t>Θ</m:t>
                      </m:r>
                      <m:r>
                        <a:rPr lang="en-US" sz="320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AE26337-DADC-6028-F7CB-2E7D0CEA24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4141" y="3070559"/>
                <a:ext cx="627074" cy="492443"/>
              </a:xfrm>
              <a:prstGeom prst="rect">
                <a:avLst/>
              </a:prstGeom>
              <a:blipFill>
                <a:blip r:embed="rId3"/>
                <a:stretch>
                  <a:fillRect l="-6000" t="-2500" r="-26000"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Curved Connector 42">
            <a:extLst>
              <a:ext uri="{FF2B5EF4-FFF2-40B4-BE49-F238E27FC236}">
                <a16:creationId xmlns:a16="http://schemas.microsoft.com/office/drawing/2014/main" id="{B9593F31-247D-8006-E6DF-A6F75A365014}"/>
              </a:ext>
            </a:extLst>
          </p:cNvPr>
          <p:cNvCxnSpPr>
            <a:cxnSpLocks/>
            <a:stCxn id="32" idx="2"/>
            <a:endCxn id="14" idx="0"/>
          </p:cNvCxnSpPr>
          <p:nvPr/>
        </p:nvCxnSpPr>
        <p:spPr>
          <a:xfrm rot="5400000">
            <a:off x="2987648" y="3760177"/>
            <a:ext cx="615132" cy="12700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urved Connector 45">
            <a:extLst>
              <a:ext uri="{FF2B5EF4-FFF2-40B4-BE49-F238E27FC236}">
                <a16:creationId xmlns:a16="http://schemas.microsoft.com/office/drawing/2014/main" id="{4910F773-5BF7-A3D0-5FEC-E9D17924F6CE}"/>
              </a:ext>
            </a:extLst>
          </p:cNvPr>
          <p:cNvCxnSpPr>
            <a:cxnSpLocks/>
            <a:stCxn id="33" idx="2"/>
            <a:endCxn id="13" idx="0"/>
          </p:cNvCxnSpPr>
          <p:nvPr/>
        </p:nvCxnSpPr>
        <p:spPr>
          <a:xfrm rot="16200000" flipH="1">
            <a:off x="3908299" y="3763263"/>
            <a:ext cx="621307" cy="1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urved Connector 48">
            <a:extLst>
              <a:ext uri="{FF2B5EF4-FFF2-40B4-BE49-F238E27FC236}">
                <a16:creationId xmlns:a16="http://schemas.microsoft.com/office/drawing/2014/main" id="{C48592BC-A5EB-C3F3-D7DC-4E54BD39ED2A}"/>
              </a:ext>
            </a:extLst>
          </p:cNvPr>
          <p:cNvCxnSpPr>
            <a:cxnSpLocks/>
            <a:stCxn id="34" idx="2"/>
            <a:endCxn id="12" idx="0"/>
          </p:cNvCxnSpPr>
          <p:nvPr/>
        </p:nvCxnSpPr>
        <p:spPr>
          <a:xfrm rot="5400000">
            <a:off x="4868509" y="3763394"/>
            <a:ext cx="629878" cy="8312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object 16">
            <a:extLst>
              <a:ext uri="{FF2B5EF4-FFF2-40B4-BE49-F238E27FC236}">
                <a16:creationId xmlns:a16="http://schemas.microsoft.com/office/drawing/2014/main" id="{309547D8-86E6-9C8E-69FF-C57204ADD227}"/>
              </a:ext>
            </a:extLst>
          </p:cNvPr>
          <p:cNvSpPr/>
          <p:nvPr/>
        </p:nvSpPr>
        <p:spPr>
          <a:xfrm>
            <a:off x="5734511" y="4465393"/>
            <a:ext cx="600075" cy="91445"/>
          </a:xfrm>
          <a:custGeom>
            <a:avLst/>
            <a:gdLst/>
            <a:ahLst/>
            <a:cxnLst/>
            <a:rect l="l" t="t" r="r" b="b"/>
            <a:pathLst>
              <a:path w="800100" h="152400">
                <a:moveTo>
                  <a:pt x="800105" y="0"/>
                </a:moveTo>
                <a:lnTo>
                  <a:pt x="799106" y="29660"/>
                </a:lnTo>
                <a:lnTo>
                  <a:pt x="796385" y="53881"/>
                </a:lnTo>
                <a:lnTo>
                  <a:pt x="792348" y="70211"/>
                </a:lnTo>
                <a:lnTo>
                  <a:pt x="787405" y="76200"/>
                </a:lnTo>
                <a:lnTo>
                  <a:pt x="406686" y="76200"/>
                </a:lnTo>
                <a:lnTo>
                  <a:pt x="401743" y="82188"/>
                </a:lnTo>
                <a:lnTo>
                  <a:pt x="397706" y="98518"/>
                </a:lnTo>
                <a:lnTo>
                  <a:pt x="394985" y="122739"/>
                </a:lnTo>
                <a:lnTo>
                  <a:pt x="393987" y="152400"/>
                </a:lnTo>
                <a:lnTo>
                  <a:pt x="392988" y="122739"/>
                </a:lnTo>
                <a:lnTo>
                  <a:pt x="390267" y="98518"/>
                </a:lnTo>
                <a:lnTo>
                  <a:pt x="386230" y="82188"/>
                </a:lnTo>
                <a:lnTo>
                  <a:pt x="381287" y="76200"/>
                </a:lnTo>
                <a:lnTo>
                  <a:pt x="12699" y="76200"/>
                </a:lnTo>
                <a:lnTo>
                  <a:pt x="7756" y="70211"/>
                </a:lnTo>
                <a:lnTo>
                  <a:pt x="3719" y="53881"/>
                </a:lnTo>
                <a:lnTo>
                  <a:pt x="998" y="29660"/>
                </a:ln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50" dirty="0">
              <a:latin typeface="Corbel" panose="020B05030202040202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D3B1CD3-1C8D-E3B2-2E7E-3942C2651905}"/>
              </a:ext>
            </a:extLst>
          </p:cNvPr>
          <p:cNvSpPr txBox="1"/>
          <p:nvPr/>
        </p:nvSpPr>
        <p:spPr>
          <a:xfrm>
            <a:off x="2906847" y="3623985"/>
            <a:ext cx="17133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spc="-11" dirty="0">
                <a:latin typeface="Corbel" panose="020B0503020204020204" pitchFamily="34" charset="0"/>
                <a:cs typeface="Calibri"/>
              </a:rPr>
              <a:t>lookup </a:t>
            </a:r>
            <a:r>
              <a:rPr lang="en-US" dirty="0">
                <a:latin typeface="Corbel" panose="020B0503020204020204" pitchFamily="34" charset="0"/>
              </a:rPr>
              <a:t>embeddings</a:t>
            </a:r>
          </a:p>
        </p:txBody>
      </p:sp>
      <p:sp>
        <p:nvSpPr>
          <p:cNvPr id="54" name="Rounded Rectangular Callout 53">
            <a:extLst>
              <a:ext uri="{FF2B5EF4-FFF2-40B4-BE49-F238E27FC236}">
                <a16:creationId xmlns:a16="http://schemas.microsoft.com/office/drawing/2014/main" id="{5663F002-0D23-1DC7-BEE3-263EA9978632}"/>
              </a:ext>
            </a:extLst>
          </p:cNvPr>
          <p:cNvSpPr/>
          <p:nvPr/>
        </p:nvSpPr>
        <p:spPr>
          <a:xfrm>
            <a:off x="4599095" y="2477129"/>
            <a:ext cx="1860737" cy="549668"/>
          </a:xfrm>
          <a:prstGeom prst="wedgeRoundRectCallout">
            <a:avLst>
              <a:gd name="adj1" fmla="val 20972"/>
              <a:gd name="adj2" fmla="val 65754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rbel" panose="020B0503020204020204" pitchFamily="34" charset="0"/>
              </a:rPr>
              <a:t>Trainable parameters of neural network </a:t>
            </a:r>
          </a:p>
        </p:txBody>
      </p:sp>
      <p:pic>
        <p:nvPicPr>
          <p:cNvPr id="57" name="Picture 2" descr="Word frequency in titles of all articles with Frequency &gt;= 10 Figure 2... |  Download Scientific Diagram">
            <a:extLst>
              <a:ext uri="{FF2B5EF4-FFF2-40B4-BE49-F238E27FC236}">
                <a16:creationId xmlns:a16="http://schemas.microsoft.com/office/drawing/2014/main" id="{6AF7D0C2-94B8-71A7-1E53-6E06ADD767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grayscl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  <a14:imgEffect>
                      <a14:saturation sat="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94" t="8585" r="65769" b="30524"/>
          <a:stretch/>
        </p:blipFill>
        <p:spPr bwMode="auto">
          <a:xfrm rot="5400000">
            <a:off x="7439037" y="2715768"/>
            <a:ext cx="1650003" cy="1473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1949FCE7-8DC4-E8D2-C066-EDB30B3CB653}"/>
              </a:ext>
            </a:extLst>
          </p:cNvPr>
          <p:cNvSpPr txBox="1"/>
          <p:nvPr/>
        </p:nvSpPr>
        <p:spPr>
          <a:xfrm>
            <a:off x="7219077" y="2302333"/>
            <a:ext cx="18483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Corbel" panose="020B0503020204020204" pitchFamily="34" charset="0"/>
              </a:rPr>
              <a:t>P</a:t>
            </a:r>
            <a:r>
              <a:rPr lang="en-US" dirty="0">
                <a:latin typeface="Corbel" panose="020B0503020204020204" pitchFamily="34" charset="0"/>
              </a:rPr>
              <a:t>robs over vocabulary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AB93308-28F7-23E4-49E5-F889A26F62E8}"/>
              </a:ext>
            </a:extLst>
          </p:cNvPr>
          <p:cNvSpPr txBox="1"/>
          <p:nvPr/>
        </p:nvSpPr>
        <p:spPr>
          <a:xfrm>
            <a:off x="6608833" y="2632865"/>
            <a:ext cx="953286" cy="1673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mat</a:t>
            </a:r>
          </a:p>
          <a:p>
            <a:pPr algn="r">
              <a:lnSpc>
                <a:spcPct val="150000"/>
              </a:lnSpc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table</a:t>
            </a:r>
          </a:p>
          <a:p>
            <a:pPr algn="r">
              <a:lnSpc>
                <a:spcPct val="150000"/>
              </a:lnSpc>
            </a:pP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into</a:t>
            </a:r>
          </a:p>
          <a:p>
            <a:pPr algn="r">
              <a:lnSpc>
                <a:spcPct val="150000"/>
              </a:lnSpc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ant</a:t>
            </a:r>
          </a:p>
          <a:p>
            <a:pPr algn="r">
              <a:lnSpc>
                <a:spcPct val="150000"/>
              </a:lnSpc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chair</a:t>
            </a:r>
          </a:p>
        </p:txBody>
      </p:sp>
      <p:sp>
        <p:nvSpPr>
          <p:cNvPr id="60" name="Right Arrow 59">
            <a:extLst>
              <a:ext uri="{FF2B5EF4-FFF2-40B4-BE49-F238E27FC236}">
                <a16:creationId xmlns:a16="http://schemas.microsoft.com/office/drawing/2014/main" id="{B9F8540A-3473-597A-2691-F34FD21D9BE2}"/>
              </a:ext>
            </a:extLst>
          </p:cNvPr>
          <p:cNvSpPr/>
          <p:nvPr/>
        </p:nvSpPr>
        <p:spPr>
          <a:xfrm>
            <a:off x="6284185" y="3167148"/>
            <a:ext cx="553302" cy="387550"/>
          </a:xfrm>
          <a:prstGeom prst="rightArrow">
            <a:avLst>
              <a:gd name="adj1" fmla="val 50000"/>
              <a:gd name="adj2" fmla="val 66297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C43694A1-60A6-BF65-0B45-951BAA1ED5B8}"/>
              </a:ext>
            </a:extLst>
          </p:cNvPr>
          <p:cNvSpPr txBox="1"/>
          <p:nvPr/>
        </p:nvSpPr>
        <p:spPr>
          <a:xfrm>
            <a:off x="1381655" y="4855675"/>
            <a:ext cx="616692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Corbel" panose="020B0503020204020204" pitchFamily="34" charset="0"/>
              </a:rPr>
              <a:t>[</a:t>
            </a:r>
            <a:r>
              <a:rPr lang="en-US" sz="1050" dirty="0" err="1">
                <a:latin typeface="Corbel" panose="020B0503020204020204" pitchFamily="34" charset="0"/>
              </a:rPr>
              <a:t>Bengio</a:t>
            </a:r>
            <a:r>
              <a:rPr lang="en-US" sz="1050" dirty="0">
                <a:latin typeface="Corbel" panose="020B0503020204020204" pitchFamily="34" charset="0"/>
              </a:rPr>
              <a:t> et al. 2003]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9FB0049-39BE-4EAC-D036-F7CD8FF65033}"/>
                  </a:ext>
                </a:extLst>
              </p:cNvPr>
              <p:cNvSpPr txBox="1"/>
              <p:nvPr/>
            </p:nvSpPr>
            <p:spPr>
              <a:xfrm>
                <a:off x="1470627" y="3068362"/>
                <a:ext cx="627074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3200" smtClean="0">
                          <a:latin typeface="Cambria Math" panose="02040503050406030204" pitchFamily="18" charset="0"/>
                        </a:rPr>
                        <m:t> (</m:t>
                      </m:r>
                    </m:oMath>
                  </m:oMathPara>
                </a14:m>
                <a:endParaRPr lang="en-US" sz="32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9FB0049-39BE-4EAC-D036-F7CD8FF650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0627" y="3068362"/>
                <a:ext cx="627074" cy="492443"/>
              </a:xfrm>
              <a:prstGeom prst="rect">
                <a:avLst/>
              </a:prstGeom>
              <a:blipFill>
                <a:blip r:embed="rId6"/>
                <a:stretch>
                  <a:fillRect l="-17647" t="-7500" r="-19608"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0123535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93DB4-67F1-457A-295C-A79488E38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 Fixed-Window Neural LM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6CBB357-581A-AEE8-334F-B64DF7996C7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It will also lay the foundation for the future models (recurrent nets, transformers, ...) </a:t>
            </a:r>
          </a:p>
          <a:p>
            <a:r>
              <a:rPr lang="en-US" dirty="0"/>
              <a:t>But first we need to figure out how to train neural networks! </a:t>
            </a:r>
          </a:p>
        </p:txBody>
      </p:sp>
      <p:sp>
        <p:nvSpPr>
          <p:cNvPr id="11" name="object 8">
            <a:extLst>
              <a:ext uri="{FF2B5EF4-FFF2-40B4-BE49-F238E27FC236}">
                <a16:creationId xmlns:a16="http://schemas.microsoft.com/office/drawing/2014/main" id="{E7FB16E4-6739-2DBF-15E6-2FCDB8463093}"/>
              </a:ext>
            </a:extLst>
          </p:cNvPr>
          <p:cNvSpPr txBox="1"/>
          <p:nvPr/>
        </p:nvSpPr>
        <p:spPr>
          <a:xfrm>
            <a:off x="5671649" y="4079634"/>
            <a:ext cx="725805" cy="253435"/>
          </a:xfrm>
          <a:prstGeom prst="rect">
            <a:avLst/>
          </a:prstGeom>
          <a:solidFill>
            <a:srgbClr val="E44949"/>
          </a:solidFill>
        </p:spPr>
        <p:txBody>
          <a:bodyPr vert="horz" wrap="square" lIns="0" tIns="22384" rIns="0" bIns="0" rtlCol="0">
            <a:spAutoFit/>
          </a:bodyPr>
          <a:lstStyle/>
          <a:p>
            <a:pPr marL="212884">
              <a:spcBef>
                <a:spcPts val="176"/>
              </a:spcBef>
            </a:pPr>
            <a:r>
              <a:rPr sz="1500" spc="-11" dirty="0">
                <a:latin typeface="Corbel" panose="020B0503020204020204" pitchFamily="34" charset="0"/>
                <a:cs typeface="Calibri"/>
              </a:rPr>
              <a:t>into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2" name="object 9">
            <a:extLst>
              <a:ext uri="{FF2B5EF4-FFF2-40B4-BE49-F238E27FC236}">
                <a16:creationId xmlns:a16="http://schemas.microsoft.com/office/drawing/2014/main" id="{162552B8-DDE1-8C4B-F39E-540F6341B7CA}"/>
              </a:ext>
            </a:extLst>
          </p:cNvPr>
          <p:cNvSpPr txBox="1"/>
          <p:nvPr/>
        </p:nvSpPr>
        <p:spPr>
          <a:xfrm>
            <a:off x="4813532" y="4082489"/>
            <a:ext cx="73152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>
              <a:spcBef>
                <a:spcPts val="169"/>
              </a:spcBef>
            </a:pPr>
            <a:r>
              <a:rPr sz="1500" spc="-4" dirty="0">
                <a:latin typeface="Corbel" panose="020B0503020204020204" pitchFamily="34" charset="0"/>
                <a:cs typeface="Calibri"/>
              </a:rPr>
              <a:t>turning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3" name="object 10">
            <a:extLst>
              <a:ext uri="{FF2B5EF4-FFF2-40B4-BE49-F238E27FC236}">
                <a16:creationId xmlns:a16="http://schemas.microsoft.com/office/drawing/2014/main" id="{B9DC00BB-77AC-A1E0-93D8-476E6EF621A1}"/>
              </a:ext>
            </a:extLst>
          </p:cNvPr>
          <p:cNvSpPr txBox="1"/>
          <p:nvPr/>
        </p:nvSpPr>
        <p:spPr>
          <a:xfrm>
            <a:off x="3787470" y="4073918"/>
            <a:ext cx="862965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>
              <a:spcBef>
                <a:spcPts val="169"/>
              </a:spcBef>
            </a:pPr>
            <a:r>
              <a:rPr sz="1500" spc="-4" dirty="0">
                <a:latin typeface="Corbel" panose="020B0503020204020204" pitchFamily="34" charset="0"/>
                <a:cs typeface="Calibri"/>
              </a:rPr>
              <a:t>problems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4" name="object 11">
            <a:extLst>
              <a:ext uri="{FF2B5EF4-FFF2-40B4-BE49-F238E27FC236}">
                <a16:creationId xmlns:a16="http://schemas.microsoft.com/office/drawing/2014/main" id="{9DC9FA5B-707C-3FCB-865A-4177FA509699}"/>
              </a:ext>
            </a:extLst>
          </p:cNvPr>
          <p:cNvSpPr txBox="1"/>
          <p:nvPr/>
        </p:nvSpPr>
        <p:spPr>
          <a:xfrm>
            <a:off x="2994919" y="4067743"/>
            <a:ext cx="60059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 algn="ctr">
              <a:spcBef>
                <a:spcPts val="169"/>
              </a:spcBef>
            </a:pPr>
            <a:r>
              <a:rPr lang="en-US" sz="1500" dirty="0">
                <a:latin typeface="Corbel" panose="020B0503020204020204" pitchFamily="34" charset="0"/>
                <a:cs typeface="Calibri"/>
              </a:rPr>
              <a:t>our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6" name="object 13">
            <a:extLst>
              <a:ext uri="{FF2B5EF4-FFF2-40B4-BE49-F238E27FC236}">
                <a16:creationId xmlns:a16="http://schemas.microsoft.com/office/drawing/2014/main" id="{B487E0EA-221F-1366-C88D-AA55087C62F6}"/>
              </a:ext>
            </a:extLst>
          </p:cNvPr>
          <p:cNvSpPr/>
          <p:nvPr/>
        </p:nvSpPr>
        <p:spPr>
          <a:xfrm>
            <a:off x="2310938" y="4453965"/>
            <a:ext cx="3223713" cy="91445"/>
          </a:xfrm>
          <a:custGeom>
            <a:avLst/>
            <a:gdLst/>
            <a:ahLst/>
            <a:cxnLst/>
            <a:rect l="l" t="t" r="r" b="b"/>
            <a:pathLst>
              <a:path w="2296160" h="160020">
                <a:moveTo>
                  <a:pt x="2295948" y="2"/>
                </a:moveTo>
                <a:lnTo>
                  <a:pt x="2294900" y="31146"/>
                </a:lnTo>
                <a:lnTo>
                  <a:pt x="2292042" y="56578"/>
                </a:lnTo>
                <a:lnTo>
                  <a:pt x="2287803" y="73725"/>
                </a:lnTo>
                <a:lnTo>
                  <a:pt x="2282613" y="80012"/>
                </a:lnTo>
                <a:lnTo>
                  <a:pt x="1143904" y="80010"/>
                </a:lnTo>
                <a:lnTo>
                  <a:pt x="1138713" y="86297"/>
                </a:lnTo>
                <a:lnTo>
                  <a:pt x="1134474" y="103444"/>
                </a:lnTo>
                <a:lnTo>
                  <a:pt x="1131616" y="128876"/>
                </a:lnTo>
                <a:lnTo>
                  <a:pt x="1130569" y="160020"/>
                </a:lnTo>
                <a:lnTo>
                  <a:pt x="1129520" y="128876"/>
                </a:lnTo>
                <a:lnTo>
                  <a:pt x="1126662" y="103444"/>
                </a:lnTo>
                <a:lnTo>
                  <a:pt x="1122423" y="86297"/>
                </a:lnTo>
                <a:lnTo>
                  <a:pt x="1117233" y="80010"/>
                </a:lnTo>
                <a:lnTo>
                  <a:pt x="13335" y="80010"/>
                </a:lnTo>
                <a:lnTo>
                  <a:pt x="8144" y="73722"/>
                </a:lnTo>
                <a:lnTo>
                  <a:pt x="3905" y="56575"/>
                </a:lnTo>
                <a:lnTo>
                  <a:pt x="1047" y="31143"/>
                </a:ln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50" dirty="0">
              <a:latin typeface="Corbel" panose="020B0503020204020204" pitchFamily="34" charset="0"/>
            </a:endParaRPr>
          </a:p>
        </p:txBody>
      </p:sp>
      <p:sp>
        <p:nvSpPr>
          <p:cNvPr id="18" name="object 15">
            <a:extLst>
              <a:ext uri="{FF2B5EF4-FFF2-40B4-BE49-F238E27FC236}">
                <a16:creationId xmlns:a16="http://schemas.microsoft.com/office/drawing/2014/main" id="{42FBF3C8-72DA-2AE3-652E-69E289B38DAE}"/>
              </a:ext>
            </a:extLst>
          </p:cNvPr>
          <p:cNvSpPr txBox="1"/>
          <p:nvPr/>
        </p:nvSpPr>
        <p:spPr>
          <a:xfrm>
            <a:off x="2610193" y="4524508"/>
            <a:ext cx="4941943" cy="225383"/>
          </a:xfrm>
          <a:prstGeom prst="rect">
            <a:avLst/>
          </a:prstGeom>
        </p:spPr>
        <p:txBody>
          <a:bodyPr vert="horz" wrap="square" lIns="0" tIns="20003" rIns="0" bIns="0" rtlCol="0">
            <a:spAutoFit/>
          </a:bodyPr>
          <a:lstStyle/>
          <a:p>
            <a:pPr marL="9525" marR="3810">
              <a:lnSpc>
                <a:spcPts val="1583"/>
              </a:lnSpc>
              <a:spcBef>
                <a:spcPts val="158"/>
              </a:spcBef>
              <a:tabLst>
                <a:tab pos="1689259" algn="l"/>
                <a:tab pos="2656046" algn="l"/>
              </a:tabLst>
            </a:pPr>
            <a:r>
              <a:rPr lang="en-US" sz="1350" spc="-11" dirty="0">
                <a:latin typeface="Corbel" panose="020B0503020204020204" pitchFamily="34" charset="0"/>
                <a:cs typeface="Calibri"/>
              </a:rPr>
              <a:t>     </a:t>
            </a:r>
            <a:r>
              <a:rPr sz="1350" spc="-11" dirty="0">
                <a:latin typeface="Corbel" panose="020B0503020204020204" pitchFamily="34" charset="0"/>
                <a:cs typeface="Calibri"/>
              </a:rPr>
              <a:t>context</a:t>
            </a:r>
            <a:r>
              <a:rPr sz="1350" spc="8" dirty="0">
                <a:latin typeface="Corbel" panose="020B0503020204020204" pitchFamily="34" charset="0"/>
                <a:cs typeface="Calibri"/>
              </a:rPr>
              <a:t> </a:t>
            </a:r>
            <a:r>
              <a:rPr sz="1350" spc="-8" dirty="0">
                <a:latin typeface="Corbel" panose="020B0503020204020204" pitchFamily="34" charset="0"/>
                <a:cs typeface="Calibri"/>
              </a:rPr>
              <a:t>words</a:t>
            </a:r>
            <a:r>
              <a:rPr lang="en-US" sz="1350" spc="-8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350" spc="-4" dirty="0">
                <a:latin typeface="Corbel" panose="020B0503020204020204" pitchFamily="34" charset="0"/>
                <a:cs typeface="Calibri"/>
              </a:rPr>
              <a:t>in</a:t>
            </a:r>
            <a:r>
              <a:rPr lang="en-US" sz="1350" spc="8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350" dirty="0">
                <a:latin typeface="Corbel" panose="020B0503020204020204" pitchFamily="34" charset="0"/>
                <a:cs typeface="Calibri"/>
              </a:rPr>
              <a:t>window</a:t>
            </a:r>
            <a:r>
              <a:rPr lang="en-US" sz="1350" spc="4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350" dirty="0">
                <a:latin typeface="Corbel" panose="020B0503020204020204" pitchFamily="34" charset="0"/>
                <a:cs typeface="Calibri"/>
              </a:rPr>
              <a:t>of</a:t>
            </a:r>
            <a:r>
              <a:rPr lang="en-US" sz="1350" spc="4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350" spc="-11" dirty="0">
                <a:latin typeface="Corbel" panose="020B0503020204020204" pitchFamily="34" charset="0"/>
                <a:cs typeface="Calibri"/>
              </a:rPr>
              <a:t>size</a:t>
            </a:r>
            <a:r>
              <a:rPr lang="en-US" sz="1350" spc="11" dirty="0">
                <a:latin typeface="Corbel" panose="020B0503020204020204" pitchFamily="34" charset="0"/>
                <a:cs typeface="Calibri"/>
              </a:rPr>
              <a:t> 4</a:t>
            </a:r>
            <a:r>
              <a:rPr lang="en-US" sz="1350" dirty="0">
                <a:latin typeface="Corbel" panose="020B0503020204020204" pitchFamily="34" charset="0"/>
                <a:cs typeface="Calibri"/>
              </a:rPr>
              <a:t> </a:t>
            </a:r>
            <a:r>
              <a:rPr sz="1350" spc="-8" dirty="0">
                <a:latin typeface="Corbel" panose="020B0503020204020204" pitchFamily="34" charset="0"/>
                <a:cs typeface="Calibri"/>
              </a:rPr>
              <a:t>	</a:t>
            </a:r>
            <a:r>
              <a:rPr lang="en-US" sz="1350" spc="-8" dirty="0">
                <a:latin typeface="Corbel" panose="020B0503020204020204" pitchFamily="34" charset="0"/>
                <a:cs typeface="Calibri"/>
              </a:rPr>
              <a:t>    </a:t>
            </a:r>
            <a:r>
              <a:rPr sz="2025" spc="11" baseline="1543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2025" spc="11" baseline="1543" dirty="0">
                <a:latin typeface="Corbel" panose="020B0503020204020204" pitchFamily="34" charset="0"/>
                <a:cs typeface="Calibri"/>
              </a:rPr>
              <a:t>    target </a:t>
            </a:r>
            <a:r>
              <a:rPr lang="en-US" sz="2025" spc="-17" baseline="1543" dirty="0">
                <a:latin typeface="Corbel" panose="020B0503020204020204" pitchFamily="34" charset="0"/>
                <a:cs typeface="Calibri"/>
              </a:rPr>
              <a:t>word</a:t>
            </a:r>
          </a:p>
        </p:txBody>
      </p:sp>
      <p:sp>
        <p:nvSpPr>
          <p:cNvPr id="25" name="object 11">
            <a:extLst>
              <a:ext uri="{FF2B5EF4-FFF2-40B4-BE49-F238E27FC236}">
                <a16:creationId xmlns:a16="http://schemas.microsoft.com/office/drawing/2014/main" id="{F0000C1D-9AAA-E89C-210B-0212A2F736B8}"/>
              </a:ext>
            </a:extLst>
          </p:cNvPr>
          <p:cNvSpPr txBox="1"/>
          <p:nvPr/>
        </p:nvSpPr>
        <p:spPr>
          <a:xfrm>
            <a:off x="2165666" y="4067743"/>
            <a:ext cx="60059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 algn="ctr">
              <a:spcBef>
                <a:spcPts val="169"/>
              </a:spcBef>
            </a:pPr>
            <a:r>
              <a:rPr lang="en-US" sz="1500" dirty="0">
                <a:latin typeface="Corbel" panose="020B0503020204020204" pitchFamily="34" charset="0"/>
                <a:cs typeface="Calibri"/>
              </a:rPr>
              <a:t>and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cxnSp>
        <p:nvCxnSpPr>
          <p:cNvPr id="30" name="Curved Connector 29">
            <a:extLst>
              <a:ext uri="{FF2B5EF4-FFF2-40B4-BE49-F238E27FC236}">
                <a16:creationId xmlns:a16="http://schemas.microsoft.com/office/drawing/2014/main" id="{1B9F5F9B-DC09-4414-1E8D-A910C0555F58}"/>
              </a:ext>
            </a:extLst>
          </p:cNvPr>
          <p:cNvCxnSpPr>
            <a:cxnSpLocks/>
            <a:stCxn id="6" idx="2"/>
            <a:endCxn id="25" idx="0"/>
          </p:cNvCxnSpPr>
          <p:nvPr/>
        </p:nvCxnSpPr>
        <p:spPr>
          <a:xfrm rot="5400000">
            <a:off x="2158395" y="3760177"/>
            <a:ext cx="615132" cy="12700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5DCAD4E7-CB28-E65F-8147-CCBBB26D7E6E}"/>
              </a:ext>
            </a:extLst>
          </p:cNvPr>
          <p:cNvSpPr/>
          <p:nvPr/>
        </p:nvSpPr>
        <p:spPr>
          <a:xfrm>
            <a:off x="2165666" y="324306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EB9C6D4-A513-5EC7-6CCB-2EA4CFE9DBF4}"/>
              </a:ext>
            </a:extLst>
          </p:cNvPr>
          <p:cNvSpPr/>
          <p:nvPr/>
        </p:nvSpPr>
        <p:spPr>
          <a:xfrm>
            <a:off x="2994919" y="324306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8F34219-5370-7FEA-E2C3-2A149D0ABA91}"/>
              </a:ext>
            </a:extLst>
          </p:cNvPr>
          <p:cNvSpPr/>
          <p:nvPr/>
        </p:nvSpPr>
        <p:spPr>
          <a:xfrm>
            <a:off x="3918657" y="324306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D2EA24B-FE57-9120-84C6-7CC56FF38E45}"/>
              </a:ext>
            </a:extLst>
          </p:cNvPr>
          <p:cNvSpPr/>
          <p:nvPr/>
        </p:nvSpPr>
        <p:spPr>
          <a:xfrm>
            <a:off x="4887309" y="324306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AE26337-DADC-6028-F7CB-2E7D0CEA24F3}"/>
                  </a:ext>
                </a:extLst>
              </p:cNvPr>
              <p:cNvSpPr txBox="1"/>
              <p:nvPr/>
            </p:nvSpPr>
            <p:spPr>
              <a:xfrm>
                <a:off x="5624141" y="3070559"/>
                <a:ext cx="627074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US" sz="3200" smtClean="0">
                          <a:solidFill>
                            <a:srgbClr val="0006C7"/>
                          </a:solidFill>
                          <a:latin typeface="Cambria Math" panose="02040503050406030204" pitchFamily="18" charset="0"/>
                        </a:rPr>
                        <m:t>Θ</m:t>
                      </m:r>
                      <m:r>
                        <a:rPr lang="en-US" sz="320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AE26337-DADC-6028-F7CB-2E7D0CEA24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4141" y="3070559"/>
                <a:ext cx="627074" cy="492443"/>
              </a:xfrm>
              <a:prstGeom prst="rect">
                <a:avLst/>
              </a:prstGeom>
              <a:blipFill>
                <a:blip r:embed="rId2"/>
                <a:stretch>
                  <a:fillRect l="-6000" t="-2500" r="-26000"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Curved Connector 42">
            <a:extLst>
              <a:ext uri="{FF2B5EF4-FFF2-40B4-BE49-F238E27FC236}">
                <a16:creationId xmlns:a16="http://schemas.microsoft.com/office/drawing/2014/main" id="{B9593F31-247D-8006-E6DF-A6F75A365014}"/>
              </a:ext>
            </a:extLst>
          </p:cNvPr>
          <p:cNvCxnSpPr>
            <a:cxnSpLocks/>
            <a:stCxn id="32" idx="2"/>
            <a:endCxn id="14" idx="0"/>
          </p:cNvCxnSpPr>
          <p:nvPr/>
        </p:nvCxnSpPr>
        <p:spPr>
          <a:xfrm rot="5400000">
            <a:off x="2987648" y="3760177"/>
            <a:ext cx="615132" cy="12700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urved Connector 45">
            <a:extLst>
              <a:ext uri="{FF2B5EF4-FFF2-40B4-BE49-F238E27FC236}">
                <a16:creationId xmlns:a16="http://schemas.microsoft.com/office/drawing/2014/main" id="{4910F773-5BF7-A3D0-5FEC-E9D17924F6CE}"/>
              </a:ext>
            </a:extLst>
          </p:cNvPr>
          <p:cNvCxnSpPr>
            <a:cxnSpLocks/>
            <a:stCxn id="33" idx="2"/>
            <a:endCxn id="13" idx="0"/>
          </p:cNvCxnSpPr>
          <p:nvPr/>
        </p:nvCxnSpPr>
        <p:spPr>
          <a:xfrm rot="16200000" flipH="1">
            <a:off x="3908299" y="3763263"/>
            <a:ext cx="621307" cy="1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urved Connector 48">
            <a:extLst>
              <a:ext uri="{FF2B5EF4-FFF2-40B4-BE49-F238E27FC236}">
                <a16:creationId xmlns:a16="http://schemas.microsoft.com/office/drawing/2014/main" id="{C48592BC-A5EB-C3F3-D7DC-4E54BD39ED2A}"/>
              </a:ext>
            </a:extLst>
          </p:cNvPr>
          <p:cNvCxnSpPr>
            <a:cxnSpLocks/>
            <a:stCxn id="34" idx="2"/>
            <a:endCxn id="12" idx="0"/>
          </p:cNvCxnSpPr>
          <p:nvPr/>
        </p:nvCxnSpPr>
        <p:spPr>
          <a:xfrm rot="5400000">
            <a:off x="4868509" y="3763394"/>
            <a:ext cx="629878" cy="8312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object 16">
            <a:extLst>
              <a:ext uri="{FF2B5EF4-FFF2-40B4-BE49-F238E27FC236}">
                <a16:creationId xmlns:a16="http://schemas.microsoft.com/office/drawing/2014/main" id="{309547D8-86E6-9C8E-69FF-C57204ADD227}"/>
              </a:ext>
            </a:extLst>
          </p:cNvPr>
          <p:cNvSpPr/>
          <p:nvPr/>
        </p:nvSpPr>
        <p:spPr>
          <a:xfrm>
            <a:off x="5734511" y="4465393"/>
            <a:ext cx="600075" cy="91445"/>
          </a:xfrm>
          <a:custGeom>
            <a:avLst/>
            <a:gdLst/>
            <a:ahLst/>
            <a:cxnLst/>
            <a:rect l="l" t="t" r="r" b="b"/>
            <a:pathLst>
              <a:path w="800100" h="152400">
                <a:moveTo>
                  <a:pt x="800105" y="0"/>
                </a:moveTo>
                <a:lnTo>
                  <a:pt x="799106" y="29660"/>
                </a:lnTo>
                <a:lnTo>
                  <a:pt x="796385" y="53881"/>
                </a:lnTo>
                <a:lnTo>
                  <a:pt x="792348" y="70211"/>
                </a:lnTo>
                <a:lnTo>
                  <a:pt x="787405" y="76200"/>
                </a:lnTo>
                <a:lnTo>
                  <a:pt x="406686" y="76200"/>
                </a:lnTo>
                <a:lnTo>
                  <a:pt x="401743" y="82188"/>
                </a:lnTo>
                <a:lnTo>
                  <a:pt x="397706" y="98518"/>
                </a:lnTo>
                <a:lnTo>
                  <a:pt x="394985" y="122739"/>
                </a:lnTo>
                <a:lnTo>
                  <a:pt x="393987" y="152400"/>
                </a:lnTo>
                <a:lnTo>
                  <a:pt x="392988" y="122739"/>
                </a:lnTo>
                <a:lnTo>
                  <a:pt x="390267" y="98518"/>
                </a:lnTo>
                <a:lnTo>
                  <a:pt x="386230" y="82188"/>
                </a:lnTo>
                <a:lnTo>
                  <a:pt x="381287" y="76200"/>
                </a:lnTo>
                <a:lnTo>
                  <a:pt x="12699" y="76200"/>
                </a:lnTo>
                <a:lnTo>
                  <a:pt x="7756" y="70211"/>
                </a:lnTo>
                <a:lnTo>
                  <a:pt x="3719" y="53881"/>
                </a:lnTo>
                <a:lnTo>
                  <a:pt x="998" y="29660"/>
                </a:ln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50" dirty="0">
              <a:latin typeface="Corbel" panose="020B05030202040202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D3B1CD3-1C8D-E3B2-2E7E-3942C2651905}"/>
              </a:ext>
            </a:extLst>
          </p:cNvPr>
          <p:cNvSpPr txBox="1"/>
          <p:nvPr/>
        </p:nvSpPr>
        <p:spPr>
          <a:xfrm>
            <a:off x="2906847" y="3623985"/>
            <a:ext cx="17133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spc="-11" dirty="0">
                <a:latin typeface="Corbel" panose="020B0503020204020204" pitchFamily="34" charset="0"/>
                <a:cs typeface="Calibri"/>
              </a:rPr>
              <a:t>lookup </a:t>
            </a:r>
            <a:r>
              <a:rPr lang="en-US" dirty="0">
                <a:latin typeface="Corbel" panose="020B0503020204020204" pitchFamily="34" charset="0"/>
              </a:rPr>
              <a:t>embeddings</a:t>
            </a:r>
          </a:p>
        </p:txBody>
      </p:sp>
      <p:sp>
        <p:nvSpPr>
          <p:cNvPr id="54" name="Rounded Rectangular Callout 53">
            <a:extLst>
              <a:ext uri="{FF2B5EF4-FFF2-40B4-BE49-F238E27FC236}">
                <a16:creationId xmlns:a16="http://schemas.microsoft.com/office/drawing/2014/main" id="{5663F002-0D23-1DC7-BEE3-263EA9978632}"/>
              </a:ext>
            </a:extLst>
          </p:cNvPr>
          <p:cNvSpPr/>
          <p:nvPr/>
        </p:nvSpPr>
        <p:spPr>
          <a:xfrm>
            <a:off x="4599095" y="2477129"/>
            <a:ext cx="1860737" cy="549668"/>
          </a:xfrm>
          <a:prstGeom prst="wedgeRoundRectCallout">
            <a:avLst>
              <a:gd name="adj1" fmla="val 20972"/>
              <a:gd name="adj2" fmla="val 65754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rbel" panose="020B0503020204020204" pitchFamily="34" charset="0"/>
              </a:rPr>
              <a:t>Trainable parameters of neural network </a:t>
            </a:r>
          </a:p>
        </p:txBody>
      </p:sp>
      <p:pic>
        <p:nvPicPr>
          <p:cNvPr id="57" name="Picture 2" descr="Word frequency in titles of all articles with Frequency &gt;= 10 Figure 2... |  Download Scientific Diagram">
            <a:extLst>
              <a:ext uri="{FF2B5EF4-FFF2-40B4-BE49-F238E27FC236}">
                <a16:creationId xmlns:a16="http://schemas.microsoft.com/office/drawing/2014/main" id="{6AF7D0C2-94B8-71A7-1E53-6E06ADD767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94" t="8585" r="65769" b="30524"/>
          <a:stretch/>
        </p:blipFill>
        <p:spPr bwMode="auto">
          <a:xfrm rot="5400000">
            <a:off x="7439037" y="2715768"/>
            <a:ext cx="1650003" cy="1473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1949FCE7-8DC4-E8D2-C066-EDB30B3CB653}"/>
              </a:ext>
            </a:extLst>
          </p:cNvPr>
          <p:cNvSpPr txBox="1"/>
          <p:nvPr/>
        </p:nvSpPr>
        <p:spPr>
          <a:xfrm>
            <a:off x="7219077" y="2302333"/>
            <a:ext cx="18483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Corbel" panose="020B0503020204020204" pitchFamily="34" charset="0"/>
              </a:rPr>
              <a:t>P</a:t>
            </a:r>
            <a:r>
              <a:rPr lang="en-US" dirty="0">
                <a:latin typeface="Corbel" panose="020B0503020204020204" pitchFamily="34" charset="0"/>
              </a:rPr>
              <a:t>robs over vocabulary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AB93308-28F7-23E4-49E5-F889A26F62E8}"/>
              </a:ext>
            </a:extLst>
          </p:cNvPr>
          <p:cNvSpPr txBox="1"/>
          <p:nvPr/>
        </p:nvSpPr>
        <p:spPr>
          <a:xfrm>
            <a:off x="6608833" y="2632865"/>
            <a:ext cx="953286" cy="1673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mat</a:t>
            </a:r>
          </a:p>
          <a:p>
            <a:pPr algn="r">
              <a:lnSpc>
                <a:spcPct val="150000"/>
              </a:lnSpc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table</a:t>
            </a:r>
          </a:p>
          <a:p>
            <a:pPr algn="r">
              <a:lnSpc>
                <a:spcPct val="150000"/>
              </a:lnSpc>
            </a:pP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into</a:t>
            </a:r>
          </a:p>
          <a:p>
            <a:pPr algn="r">
              <a:lnSpc>
                <a:spcPct val="150000"/>
              </a:lnSpc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ant</a:t>
            </a:r>
          </a:p>
          <a:p>
            <a:pPr algn="r">
              <a:lnSpc>
                <a:spcPct val="150000"/>
              </a:lnSpc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chair</a:t>
            </a:r>
          </a:p>
        </p:txBody>
      </p:sp>
      <p:sp>
        <p:nvSpPr>
          <p:cNvPr id="60" name="Right Arrow 59">
            <a:extLst>
              <a:ext uri="{FF2B5EF4-FFF2-40B4-BE49-F238E27FC236}">
                <a16:creationId xmlns:a16="http://schemas.microsoft.com/office/drawing/2014/main" id="{B9F8540A-3473-597A-2691-F34FD21D9BE2}"/>
              </a:ext>
            </a:extLst>
          </p:cNvPr>
          <p:cNvSpPr/>
          <p:nvPr/>
        </p:nvSpPr>
        <p:spPr>
          <a:xfrm>
            <a:off x="6284185" y="3167148"/>
            <a:ext cx="553302" cy="387550"/>
          </a:xfrm>
          <a:prstGeom prst="rightArrow">
            <a:avLst>
              <a:gd name="adj1" fmla="val 50000"/>
              <a:gd name="adj2" fmla="val 66297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C43694A1-60A6-BF65-0B45-951BAA1ED5B8}"/>
              </a:ext>
            </a:extLst>
          </p:cNvPr>
          <p:cNvSpPr txBox="1"/>
          <p:nvPr/>
        </p:nvSpPr>
        <p:spPr>
          <a:xfrm>
            <a:off x="1381655" y="4855675"/>
            <a:ext cx="616692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Corbel" panose="020B0503020204020204" pitchFamily="34" charset="0"/>
              </a:rPr>
              <a:t>[</a:t>
            </a:r>
            <a:r>
              <a:rPr lang="en-US" sz="1050" dirty="0" err="1">
                <a:latin typeface="Corbel" panose="020B0503020204020204" pitchFamily="34" charset="0"/>
              </a:rPr>
              <a:t>Bengio</a:t>
            </a:r>
            <a:r>
              <a:rPr lang="en-US" sz="1050" dirty="0">
                <a:latin typeface="Corbel" panose="020B0503020204020204" pitchFamily="34" charset="0"/>
              </a:rPr>
              <a:t> et al. 2003]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0A9B6B7-87E7-F03B-93B5-88C6790A6C9F}"/>
                  </a:ext>
                </a:extLst>
              </p:cNvPr>
              <p:cNvSpPr txBox="1"/>
              <p:nvPr/>
            </p:nvSpPr>
            <p:spPr>
              <a:xfrm>
                <a:off x="1470627" y="3068362"/>
                <a:ext cx="627074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3200" smtClean="0">
                          <a:latin typeface="Cambria Math" panose="02040503050406030204" pitchFamily="18" charset="0"/>
                        </a:rPr>
                        <m:t> (</m:t>
                      </m:r>
                    </m:oMath>
                  </m:oMathPara>
                </a14:m>
                <a:endParaRPr lang="en-US" sz="32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0A9B6B7-87E7-F03B-93B5-88C6790A6C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0627" y="3068362"/>
                <a:ext cx="627074" cy="492443"/>
              </a:xfrm>
              <a:prstGeom prst="rect">
                <a:avLst/>
              </a:prstGeom>
              <a:blipFill>
                <a:blip r:embed="rId5"/>
                <a:stretch>
                  <a:fillRect l="-17647" t="-7500" r="-19608"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ounded Rectangular Callout 3">
            <a:extLst>
              <a:ext uri="{FF2B5EF4-FFF2-40B4-BE49-F238E27FC236}">
                <a16:creationId xmlns:a16="http://schemas.microsoft.com/office/drawing/2014/main" id="{003BEDC8-0A57-B190-FA19-5F24EA6DCA85}"/>
              </a:ext>
            </a:extLst>
          </p:cNvPr>
          <p:cNvSpPr/>
          <p:nvPr/>
        </p:nvSpPr>
        <p:spPr>
          <a:xfrm>
            <a:off x="229320" y="2202528"/>
            <a:ext cx="2409026" cy="882200"/>
          </a:xfrm>
          <a:prstGeom prst="wedgeRoundRectCallout">
            <a:avLst>
              <a:gd name="adj1" fmla="val -8181"/>
              <a:gd name="adj2" fmla="val 63434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How do you build this function? </a:t>
            </a:r>
          </a:p>
        </p:txBody>
      </p:sp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3E4D52A2-6CFF-EBF9-8DC9-3C5C5E447C83}"/>
              </a:ext>
            </a:extLst>
          </p:cNvPr>
          <p:cNvSpPr/>
          <p:nvPr/>
        </p:nvSpPr>
        <p:spPr>
          <a:xfrm>
            <a:off x="234805" y="3772409"/>
            <a:ext cx="2409026" cy="882200"/>
          </a:xfrm>
          <a:prstGeom prst="wedgeRoundRectCallout">
            <a:avLst>
              <a:gd name="adj1" fmla="val -7839"/>
              <a:gd name="adj2" fmla="val -67296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Neural Networks for rescue! </a:t>
            </a:r>
          </a:p>
        </p:txBody>
      </p:sp>
    </p:spTree>
    <p:extLst>
      <p:ext uri="{BB962C8B-B14F-4D97-AF65-F5344CB8AC3E}">
        <p14:creationId xmlns:p14="http://schemas.microsoft.com/office/powerpoint/2010/main" val="3583253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7CCF30-9A59-2D87-F225-BE56F3769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sz="2800" dirty="0"/>
              <a:t>From Counting (N-Gram) to Neural Models</a:t>
            </a:r>
            <a:endParaRPr lang="en-US" sz="28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DCB697-0623-A1D7-373B-A56B68D8E6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marL="457200" indent="-342900">
              <a:spcBef>
                <a:spcPts val="0"/>
              </a:spcBef>
              <a:buSzPts val="1800"/>
              <a:buFont typeface="Arial" panose="020B0604020202020204" pitchFamily="34" charset="0"/>
              <a:buChar char="●"/>
            </a:pPr>
            <a:r>
              <a:rPr lang="en" dirty="0"/>
              <a:t>n-gram models of text generation </a:t>
            </a:r>
            <a:r>
              <a:rPr lang="en" sz="1400" dirty="0">
                <a:solidFill>
                  <a:schemeClr val="bg1">
                    <a:lumMod val="50000"/>
                  </a:schemeClr>
                </a:solidFill>
              </a:rPr>
              <a:t>[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Jelinek+ 1980’s, …]</a:t>
            </a:r>
            <a:endParaRPr lang="en" dirty="0"/>
          </a:p>
          <a:p>
            <a:pPr marL="914400" lvl="1" indent="-342900">
              <a:spcBef>
                <a:spcPts val="0"/>
              </a:spcBef>
              <a:buSzPts val="1800"/>
              <a:buChar char="●"/>
            </a:pPr>
            <a:r>
              <a:rPr lang="en" dirty="0"/>
              <a:t>Applications: Speech Recognition, Machine Translation</a:t>
            </a:r>
            <a:br>
              <a:rPr lang="en" dirty="0"/>
            </a:br>
            <a:endParaRPr lang="en" dirty="0"/>
          </a:p>
          <a:p>
            <a:pPr marL="457200" indent="-342900">
              <a:spcBef>
                <a:spcPts val="0"/>
              </a:spcBef>
              <a:buSzPts val="1800"/>
              <a:buChar char="●"/>
            </a:pPr>
            <a:r>
              <a:rPr lang="en" dirty="0"/>
              <a:t>“Shallow” statistical/neural language models (2000’s) </a:t>
            </a:r>
            <a:r>
              <a:rPr lang="en" sz="1400" dirty="0">
                <a:solidFill>
                  <a:schemeClr val="bg1">
                    <a:lumMod val="50000"/>
                  </a:schemeClr>
                </a:solidFill>
              </a:rPr>
              <a:t>[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</a:rPr>
              <a:t>Bengio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+ 1999 &amp; 2001, …]</a:t>
            </a:r>
            <a:endParaRPr lang="en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dirty="0"/>
          </a:p>
        </p:txBody>
      </p:sp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537D5147-BD71-6E19-DF46-C1972B64C9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7903" y="2617190"/>
            <a:ext cx="5642681" cy="2150073"/>
          </a:xfrm>
          <a:prstGeom prst="rect">
            <a:avLst/>
          </a:prstGeom>
        </p:spPr>
      </p:pic>
      <p:sp>
        <p:nvSpPr>
          <p:cNvPr id="5" name="Google Shape;312;p51">
            <a:extLst>
              <a:ext uri="{FF2B5EF4-FFF2-40B4-BE49-F238E27FC236}">
                <a16:creationId xmlns:a16="http://schemas.microsoft.com/office/drawing/2014/main" id="{429074D0-1C0C-30A8-52BB-C6ECE72EECF2}"/>
              </a:ext>
            </a:extLst>
          </p:cNvPr>
          <p:cNvSpPr txBox="1"/>
          <p:nvPr/>
        </p:nvSpPr>
        <p:spPr>
          <a:xfrm>
            <a:off x="573456" y="2974115"/>
            <a:ext cx="1474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>
                <a:latin typeface="Corbel" panose="020B0503020204020204" pitchFamily="34" charset="0"/>
                <a:ea typeface="Source Sans Pro"/>
                <a:cs typeface="Source Sans Pro"/>
                <a:sym typeface="Source Sans Pro"/>
              </a:rPr>
              <a:t>NeurIPS</a:t>
            </a:r>
            <a:r>
              <a:rPr lang="en" dirty="0">
                <a:latin typeface="Corbel" panose="020B0503020204020204" pitchFamily="34" charset="0"/>
                <a:ea typeface="Source Sans Pro"/>
                <a:cs typeface="Source Sans Pro"/>
                <a:sym typeface="Source Sans Pro"/>
              </a:rPr>
              <a:t> 2000</a:t>
            </a:r>
            <a:endParaRPr dirty="0">
              <a:latin typeface="Corbel" panose="020B0503020204020204" pitchFamily="34" charset="0"/>
              <a:ea typeface="Source Sans Pro"/>
              <a:cs typeface="Source Sans Pro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314418168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B7F4B-4BAA-E746-DF47-AEA7A534B5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D1F2F6-1707-9AFB-A7BD-AF7FE5E15D0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rgbClr val="C00000"/>
                </a:solidFill>
              </a:rPr>
              <a:t>Language Modeling (LM)</a:t>
            </a:r>
            <a:r>
              <a:rPr lang="en-US" dirty="0"/>
              <a:t>, a useful predictive objective for language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C00000"/>
                </a:solidFill>
              </a:rPr>
              <a:t>Perplexity</a:t>
            </a:r>
            <a:r>
              <a:rPr lang="en-US" dirty="0"/>
              <a:t>, a measure of an LM’s predictive ability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C00000"/>
                </a:solidFill>
              </a:rPr>
              <a:t>N-gram models</a:t>
            </a:r>
            <a:r>
              <a:rPr lang="en-US" dirty="0"/>
              <a:t> (~1980 to early 2000’s), 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Early instances of LMs 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Difficult to scale to large window sizes 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C00000"/>
                </a:solidFill>
              </a:rPr>
              <a:t>Shallow neural LMs </a:t>
            </a:r>
            <a:r>
              <a:rPr lang="en-US" dirty="0"/>
              <a:t>(early and mid-2000’s), 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We will need in coming sessions that one can build these models with neural networks. 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These will be effective predictive models based on feed-forward networks </a:t>
            </a:r>
          </a:p>
        </p:txBody>
      </p:sp>
    </p:spTree>
    <p:extLst>
      <p:ext uri="{BB962C8B-B14F-4D97-AF65-F5344CB8AC3E}">
        <p14:creationId xmlns:p14="http://schemas.microsoft.com/office/powerpoint/2010/main" val="3048944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EP Presentation Theme - Simple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1E469E75-DA06-4CBB-9411-E7C4703B5D38}" vid="{1DA3CB7E-C32A-49A7-98EB-D75F62038548}"/>
    </a:ext>
  </a:extLst>
</a:theme>
</file>

<file path=ppt/theme/theme3.xml><?xml version="1.0" encoding="utf-8"?>
<a:theme xmlns:a="http://schemas.openxmlformats.org/drawingml/2006/main" name="1_EP Presentation Theme - Fancy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1E469E75-DA06-4CBB-9411-E7C4703B5D38}" vid="{4ACD9E1F-F7BA-4DD0-8386-01C6CAF66E67}"/>
    </a:ext>
  </a:extLst>
</a:theme>
</file>

<file path=ppt/theme/theme4.xml><?xml version="1.0" encoding="utf-8"?>
<a:theme xmlns:a="http://schemas.openxmlformats.org/drawingml/2006/main" name="2_EP Presentation Theme - Special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1E469E75-DA06-4CBB-9411-E7C4703B5D38}" vid="{B8BE566C-E38C-42A4-8497-C5271E1B54DC}"/>
    </a:ext>
  </a:extLst>
</a:theme>
</file>

<file path=ppt/theme/theme5.xml><?xml version="1.0" encoding="utf-8"?>
<a:theme xmlns:a="http://schemas.openxmlformats.org/drawingml/2006/main" name="1_EP Presentation Theme - Simple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1E469E75-DA06-4CBB-9411-E7C4703B5D38}" vid="{A478289B-0551-445A-87D8-8747BC8109D2}"/>
    </a:ext>
  </a:extLst>
</a:theme>
</file>

<file path=ppt/theme/theme6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6473</TotalTime>
  <Words>5162</Words>
  <Application>Microsoft Macintosh PowerPoint</Application>
  <PresentationFormat>On-screen Show (16:9)</PresentationFormat>
  <Paragraphs>805</Paragraphs>
  <Slides>93</Slides>
  <Notes>28</Notes>
  <HiddenSlides>8</HiddenSlides>
  <MMClips>0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93</vt:i4>
      </vt:variant>
    </vt:vector>
  </HeadingPairs>
  <TitlesOfParts>
    <vt:vector size="114" baseType="lpstr">
      <vt:lpstr>Times New Roman</vt:lpstr>
      <vt:lpstr>Source Serif Pro</vt:lpstr>
      <vt:lpstr>Google Sans</vt:lpstr>
      <vt:lpstr>Trebuchet MS</vt:lpstr>
      <vt:lpstr>Merriweather Sans</vt:lpstr>
      <vt:lpstr>Source Sans Pro</vt:lpstr>
      <vt:lpstr>Arial</vt:lpstr>
      <vt:lpstr>Corbel</vt:lpstr>
      <vt:lpstr>Courier New</vt:lpstr>
      <vt:lpstr>Cambria Math</vt:lpstr>
      <vt:lpstr>Calibri</vt:lpstr>
      <vt:lpstr>Verdana</vt:lpstr>
      <vt:lpstr>Consolas</vt:lpstr>
      <vt:lpstr>Tahoma</vt:lpstr>
      <vt:lpstr>Wingdings</vt:lpstr>
      <vt:lpstr>Roboto</vt:lpstr>
      <vt:lpstr>Simple Light</vt:lpstr>
      <vt:lpstr>EP Presentation Theme - Simple</vt:lpstr>
      <vt:lpstr>1_EP Presentation Theme - Fancy</vt:lpstr>
      <vt:lpstr>2_EP Presentation Theme - Special</vt:lpstr>
      <vt:lpstr>1_EP Presentation Theme - Simple</vt:lpstr>
      <vt:lpstr>Language Modeling</vt:lpstr>
      <vt:lpstr>HW1 is released!  </vt:lpstr>
      <vt:lpstr>“Is Typesetting Mandatory?”</vt:lpstr>
      <vt:lpstr>How do I edit the overleaf file?</vt:lpstr>
      <vt:lpstr>Recap: Self-Supervised Models</vt:lpstr>
      <vt:lpstr>Language Modeling: Motivation</vt:lpstr>
      <vt:lpstr>Language Modeling: Chapter Plan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Probability of Upcoming Word </vt:lpstr>
      <vt:lpstr>LMs as a Marginal Distribution</vt:lpstr>
      <vt:lpstr>LMs as Implicit Joint Distribution over Language </vt:lpstr>
      <vt:lpstr>Doing Things with Language Model </vt:lpstr>
      <vt:lpstr>Doing Things with Language Model </vt:lpstr>
      <vt:lpstr>Doing Things with Language Model (2)</vt:lpstr>
      <vt:lpstr>Doing Things with Language Model (3)</vt:lpstr>
      <vt:lpstr>Why Care About Language Modeling?</vt:lpstr>
      <vt:lpstr>You use Language Models every day! </vt:lpstr>
      <vt:lpstr>You use Language Models every day! </vt:lpstr>
      <vt:lpstr>You use Language Models every day! </vt:lpstr>
      <vt:lpstr>It Can be Misused Too … </vt:lpstr>
      <vt:lpstr>Summary </vt:lpstr>
      <vt:lpstr>PowerPoint Presentation</vt:lpstr>
      <vt:lpstr>The General  Language Modeling Problem</vt:lpstr>
      <vt:lpstr>LMs as a Marginal Distribution</vt:lpstr>
      <vt:lpstr>PowerPoint Presentation</vt:lpstr>
      <vt:lpstr>PowerPoint Presentation</vt:lpstr>
      <vt:lpstr>PowerPoint Presentation</vt:lpstr>
      <vt:lpstr>Language Models: A History</vt:lpstr>
      <vt:lpstr>PowerPoint Presentation</vt:lpstr>
      <vt:lpstr>PowerPoint Presentation</vt:lpstr>
      <vt:lpstr>PowerPoint Presentation</vt:lpstr>
      <vt:lpstr>PowerPoint Presentation</vt:lpstr>
      <vt:lpstr>Understanding Sparsity: A Thought Experiment</vt:lpstr>
      <vt:lpstr>N-gram Language Models </vt:lpstr>
      <vt:lpstr>Generation from N-Gram Models</vt:lpstr>
      <vt:lpstr>Generation from N-Gram Models</vt:lpstr>
      <vt:lpstr>Generation from N-Gram Models</vt:lpstr>
      <vt:lpstr>Generation from N-Gram Models</vt:lpstr>
      <vt:lpstr>Generation from N-Gram Models</vt:lpstr>
      <vt:lpstr>N-Gram Models in Practice</vt:lpstr>
      <vt:lpstr>N-Grams LMs and Long-range Dependencies</vt:lpstr>
      <vt:lpstr>Pre-Computed N-Grams </vt:lpstr>
      <vt:lpstr>Pre-Computed N-Grams </vt:lpstr>
      <vt:lpstr>Pre-Computed N-Grams </vt:lpstr>
      <vt:lpstr>Pre-Computed N-Grams </vt:lpstr>
      <vt:lpstr>Scaling N-Grams </vt:lpstr>
      <vt:lpstr>Scaling N-Grams </vt:lpstr>
      <vt:lpstr>Scaling N-Grams </vt:lpstr>
      <vt:lpstr>N-Gram Language Models, A Historical Highlight </vt:lpstr>
      <vt:lpstr>Summary </vt:lpstr>
      <vt:lpstr>PowerPoint Presentation</vt:lpstr>
      <vt:lpstr>PowerPoint Presentation</vt:lpstr>
      <vt:lpstr>Large Language Models</vt:lpstr>
      <vt:lpstr>Large Language Models</vt:lpstr>
      <vt:lpstr>Rank the LMs! </vt:lpstr>
      <vt:lpstr>Rank the LMs! </vt:lpstr>
      <vt:lpstr>Evaluating Language Models </vt:lpstr>
      <vt:lpstr>Evaluating Language Models </vt:lpstr>
      <vt:lpstr>Evaluating Language Models: Example</vt:lpstr>
      <vt:lpstr>Be Careful About Data Leakage! </vt:lpstr>
      <vt:lpstr>Evaluating Language Models: Intrinsic vs Extrinsic </vt:lpstr>
      <vt:lpstr>A Typical Machine Learning and Evaluation Protocol </vt:lpstr>
      <vt:lpstr>Evaluation Metric for Language Modeling: Perplexity</vt:lpstr>
      <vt:lpstr>Evaluation Metric for Language Modeling: Perplexity</vt:lpstr>
      <vt:lpstr>Evaluation Metric for Language Modeling: Perplexity</vt:lpstr>
      <vt:lpstr>Evaluation Metric for Language Modeling: Perplexity</vt:lpstr>
      <vt:lpstr>Evaluation Metric for Language Modeling: Perplexity</vt:lpstr>
      <vt:lpstr>Intuition-building Quizzes (1)</vt:lpstr>
      <vt:lpstr>Intuition-building Quizzes (2)</vt:lpstr>
      <vt:lpstr>Intuition-building Quizzes (3)</vt:lpstr>
      <vt:lpstr>Perplexity: Summary </vt:lpstr>
      <vt:lpstr>Lower perplexity == Better Model </vt:lpstr>
      <vt:lpstr>Lower perplexity == Better Model </vt:lpstr>
      <vt:lpstr>Lower perplexity == Better Model </vt:lpstr>
      <vt:lpstr>How Should One Deal With Zeros? </vt:lpstr>
      <vt:lpstr>How Should One Deal With Zeros? </vt:lpstr>
      <vt:lpstr>Smoothing: Make All Probs Non-Zero</vt:lpstr>
      <vt:lpstr>Summary</vt:lpstr>
      <vt:lpstr>PowerPoint Presentation</vt:lpstr>
      <vt:lpstr>LM as a Machine Learning Problem</vt:lpstr>
      <vt:lpstr>LM as a Machine Learning Problem</vt:lpstr>
      <vt:lpstr>LM as a Machine Learning Problem</vt:lpstr>
      <vt:lpstr>A Fixed-Window Neural LM</vt:lpstr>
      <vt:lpstr>A Fixed-Window Neural LM</vt:lpstr>
      <vt:lpstr>From Counting (N-Gram) to Neural Models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cp:lastModifiedBy>Daniel Khashabi</cp:lastModifiedBy>
  <cp:revision>35</cp:revision>
  <cp:lastPrinted>2024-01-23T19:31:21Z</cp:lastPrinted>
  <dcterms:modified xsi:type="dcterms:W3CDTF">2024-02-10T18:16:08Z</dcterms:modified>
</cp:coreProperties>
</file>